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5.xml" ContentType="application/vnd.openxmlformats-officedocument.presentationml.notesSlide+xml"/>
  <Override PartName="/ppt/tags/tag27.xml" ContentType="application/vnd.openxmlformats-officedocument.presentationml.tags+xml"/>
  <Override PartName="/ppt/notesSlides/notesSlide6.xml" ContentType="application/vnd.openxmlformats-officedocument.presentationml.notesSlide+xml"/>
  <Override PartName="/ppt/tags/tag28.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9.xml" ContentType="application/vnd.openxmlformats-officedocument.presentationml.notesSlide+xml"/>
  <Override PartName="/ppt/tags/tag33.xml" ContentType="application/vnd.openxmlformats-officedocument.presentationml.tags+xml"/>
  <Override PartName="/ppt/notesSlides/notesSlide10.xml" ContentType="application/vnd.openxmlformats-officedocument.presentationml.notesSlide+xml"/>
  <Override PartName="/ppt/tags/tag34.xml" ContentType="application/vnd.openxmlformats-officedocument.presentationml.tags+xml"/>
  <Override PartName="/ppt/notesSlides/notesSlide11.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65" r:id="rId3"/>
  </p:sldMasterIdLst>
  <p:notesMasterIdLst>
    <p:notesMasterId r:id="rId27"/>
  </p:notesMasterIdLst>
  <p:sldIdLst>
    <p:sldId id="257" r:id="rId4"/>
    <p:sldId id="259" r:id="rId5"/>
    <p:sldId id="490" r:id="rId6"/>
    <p:sldId id="556" r:id="rId7"/>
    <p:sldId id="557" r:id="rId8"/>
    <p:sldId id="558" r:id="rId9"/>
    <p:sldId id="559" r:id="rId10"/>
    <p:sldId id="494" r:id="rId11"/>
    <p:sldId id="491" r:id="rId12"/>
    <p:sldId id="534" r:id="rId13"/>
    <p:sldId id="492" r:id="rId14"/>
    <p:sldId id="538" r:id="rId15"/>
    <p:sldId id="535" r:id="rId16"/>
    <p:sldId id="539" r:id="rId17"/>
    <p:sldId id="540" r:id="rId18"/>
    <p:sldId id="541" r:id="rId19"/>
    <p:sldId id="499" r:id="rId20"/>
    <p:sldId id="548" r:id="rId21"/>
    <p:sldId id="551" r:id="rId22"/>
    <p:sldId id="550" r:id="rId23"/>
    <p:sldId id="537" r:id="rId24"/>
    <p:sldId id="542" r:id="rId25"/>
    <p:sldId id="513"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13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ags" Target="tags/tag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image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E70DF9-C251-406E-95B7-839C2E3FFD93}" type="datetimeFigureOut">
              <a:rPr lang="zh-CN" altLang="en-US" smtClean="0"/>
              <a:t>2024/10/22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9B1AD9-50C8-4C2E-8A08-D0B1FB3488F0}"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21</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CC44CC8-80CA-4952-873B-B90AFBB50FB4}" type="datetime1">
              <a:rPr lang="zh-CN" altLang="en-US" smtClean="0"/>
              <a:t>2024/10/22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145A4E60-635E-4E13-8D82-A39430DAB0E8}" type="datetime1">
              <a:rPr lang="zh-CN" altLang="en-US" smtClean="0"/>
              <a:t>2024/10/22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BC103C8-0911-47CA-B5E2-B3906C8A84A0}" type="datetime1">
              <a:rPr lang="zh-CN" altLang="en-US" smtClean="0"/>
              <a:t>2024/10/22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空白">
    <p:bg>
      <p:bgPr>
        <a:solidFill>
          <a:schemeClr val="bg1">
            <a:lumMod val="95000"/>
          </a:schemeClr>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1_空白">
    <p:bg>
      <p:bgPr>
        <a:solidFill>
          <a:schemeClr val="bg1">
            <a:lumMod val="95000"/>
          </a:schemeClr>
        </a:solidFill>
        <a:effectLst/>
      </p:bgPr>
    </p:bg>
    <p:spTree>
      <p:nvGrpSpPr>
        <p:cNvPr id="1" name=""/>
        <p:cNvGrpSpPr/>
        <p:nvPr/>
      </p:nvGrpSpPr>
      <p:grpSpPr>
        <a:xfrm>
          <a:off x="0" y="0"/>
          <a:ext cx="0" cy="0"/>
          <a:chOff x="0" y="0"/>
          <a:chExt cx="0" cy="0"/>
        </a:xfrm>
      </p:grpSpPr>
      <p:sp>
        <p:nvSpPr>
          <p:cNvPr id="2" name="矩形 1"/>
          <p:cNvSpPr/>
          <p:nvPr userDrawn="1"/>
        </p:nvSpPr>
        <p:spPr>
          <a:xfrm>
            <a:off x="10849147" y="6382534"/>
            <a:ext cx="1093711" cy="369332"/>
          </a:xfrm>
          <a:prstGeom prst="rect">
            <a:avLst/>
          </a:prstGeom>
        </p:spPr>
        <p:txBody>
          <a:bodyPr lIns="91440" tIns="45720" rIns="91440" bIns="45720"/>
          <a:lstStyle/>
          <a:p>
            <a:pPr algn="ctr">
              <a:defRPr/>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第 </a:t>
            </a:r>
            <a:fld id="{2EEF1883-7A0E-4F66-9932-E581691AD397}" type="slidenum">
              <a:rPr lang="zh-CN" altLang="en-US" sz="1600">
                <a:solidFill>
                  <a:schemeClr val="tx1">
                    <a:lumMod val="65000"/>
                    <a:lumOff val="35000"/>
                  </a:schemeClr>
                </a:solidFill>
              </a:rPr>
              <a:t>‹#›</a:t>
            </a:fld>
            <a:r>
              <a:rPr lang="zh-CN" altLang="en-US" sz="1600" dirty="0">
                <a:solidFill>
                  <a:schemeClr val="tx1">
                    <a:lumMod val="65000"/>
                    <a:lumOff val="35000"/>
                  </a:schemeClr>
                </a:solidFill>
              </a:rPr>
              <a:t>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页</a:t>
            </a: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5167"/>
            <a:ext cx="10972800" cy="1143000"/>
          </a:xfrm>
          <a:prstGeom prst="rect">
            <a:avLst/>
          </a:prstGeom>
        </p:spPr>
        <p:txBody>
          <a:bodyPr/>
          <a:lstStyle/>
          <a:p>
            <a:r>
              <a:rPr lang="zh-CN" altLang="en-US"/>
              <a:t>单击此处编辑母版标题样式</a:t>
            </a:r>
          </a:p>
        </p:txBody>
      </p:sp>
      <p:sp>
        <p:nvSpPr>
          <p:cNvPr id="3" name="矩形 2"/>
          <p:cNvSpPr/>
          <p:nvPr userDrawn="1"/>
        </p:nvSpPr>
        <p:spPr>
          <a:xfrm>
            <a:off x="10330283" y="6529705"/>
            <a:ext cx="1033515" cy="296876"/>
          </a:xfrm>
          <a:prstGeom prst="rect">
            <a:avLst/>
          </a:prstGeom>
        </p:spPr>
        <p:txBody>
          <a:bodyPr wrap="square">
            <a:spAutoFit/>
          </a:bodyPr>
          <a:lstStyle/>
          <a:p>
            <a:pPr defTabSz="1219200"/>
            <a:r>
              <a:rPr lang="en-US" altLang="zh-CN" sz="135" dirty="0">
                <a:solidFill>
                  <a:prstClr val="white"/>
                </a:solidFill>
                <a:latin typeface="Calibri" panose="020F0502020204030204"/>
                <a:ea typeface="宋体" panose="02010600030101010101" pitchFamily="2" charset="-122"/>
              </a:rPr>
              <a:t>PPT</a:t>
            </a:r>
            <a:r>
              <a:rPr lang="zh-CN" altLang="en-US" sz="135" dirty="0">
                <a:solidFill>
                  <a:prstClr val="white"/>
                </a:solidFill>
                <a:latin typeface="Calibri" panose="020F0502020204030204"/>
                <a:ea typeface="宋体" panose="02010600030101010101" pitchFamily="2" charset="-122"/>
              </a:rPr>
              <a:t>模板下载：</a:t>
            </a:r>
            <a:r>
              <a:rPr lang="en-US" altLang="zh-CN" sz="135" dirty="0">
                <a:solidFill>
                  <a:prstClr val="white"/>
                </a:solidFill>
                <a:latin typeface="Calibri" panose="020F0502020204030204"/>
                <a:ea typeface="宋体" panose="02010600030101010101" pitchFamily="2" charset="-122"/>
              </a:rPr>
              <a:t>www.1ppt.com/moban/     </a:t>
            </a:r>
            <a:r>
              <a:rPr lang="zh-CN" altLang="en-US" sz="135" dirty="0">
                <a:solidFill>
                  <a:prstClr val="white"/>
                </a:solidFill>
                <a:latin typeface="Calibri" panose="020F0502020204030204"/>
                <a:ea typeface="宋体" panose="02010600030101010101" pitchFamily="2" charset="-122"/>
              </a:rPr>
              <a:t>行业</a:t>
            </a:r>
            <a:r>
              <a:rPr lang="en-US" altLang="zh-CN" sz="135" dirty="0">
                <a:solidFill>
                  <a:prstClr val="white"/>
                </a:solidFill>
                <a:latin typeface="Calibri" panose="020F0502020204030204"/>
                <a:ea typeface="宋体" panose="02010600030101010101" pitchFamily="2" charset="-122"/>
              </a:rPr>
              <a:t>PPT</a:t>
            </a:r>
            <a:r>
              <a:rPr lang="zh-CN" altLang="en-US" sz="135" dirty="0">
                <a:solidFill>
                  <a:prstClr val="white"/>
                </a:solidFill>
                <a:latin typeface="Calibri" panose="020F0502020204030204"/>
                <a:ea typeface="宋体" panose="02010600030101010101" pitchFamily="2" charset="-122"/>
              </a:rPr>
              <a:t>模板：</a:t>
            </a:r>
            <a:r>
              <a:rPr lang="en-US" altLang="zh-CN" sz="135" dirty="0">
                <a:solidFill>
                  <a:prstClr val="white"/>
                </a:solidFill>
                <a:latin typeface="Calibri" panose="020F0502020204030204"/>
                <a:ea typeface="宋体" panose="02010600030101010101" pitchFamily="2" charset="-122"/>
              </a:rPr>
              <a:t>www.1ppt.com/hangye/ </a:t>
            </a:r>
          </a:p>
          <a:p>
            <a:pPr defTabSz="1219200"/>
            <a:r>
              <a:rPr lang="zh-CN" altLang="en-US" sz="135" dirty="0">
                <a:solidFill>
                  <a:prstClr val="white"/>
                </a:solidFill>
                <a:latin typeface="Calibri" panose="020F0502020204030204"/>
                <a:ea typeface="宋体" panose="02010600030101010101" pitchFamily="2" charset="-122"/>
              </a:rPr>
              <a:t>节日</a:t>
            </a:r>
            <a:r>
              <a:rPr lang="en-US" altLang="zh-CN" sz="135" dirty="0">
                <a:solidFill>
                  <a:prstClr val="white"/>
                </a:solidFill>
                <a:latin typeface="Calibri" panose="020F0502020204030204"/>
                <a:ea typeface="宋体" panose="02010600030101010101" pitchFamily="2" charset="-122"/>
              </a:rPr>
              <a:t>PPT</a:t>
            </a:r>
            <a:r>
              <a:rPr lang="zh-CN" altLang="en-US" sz="135" dirty="0">
                <a:solidFill>
                  <a:prstClr val="white"/>
                </a:solidFill>
                <a:latin typeface="Calibri" panose="020F0502020204030204"/>
                <a:ea typeface="宋体" panose="02010600030101010101" pitchFamily="2" charset="-122"/>
              </a:rPr>
              <a:t>模板：</a:t>
            </a:r>
            <a:r>
              <a:rPr lang="en-US" altLang="zh-CN" sz="135" dirty="0">
                <a:solidFill>
                  <a:prstClr val="white"/>
                </a:solidFill>
                <a:latin typeface="Calibri" panose="020F0502020204030204"/>
                <a:ea typeface="宋体" panose="02010600030101010101" pitchFamily="2" charset="-122"/>
              </a:rPr>
              <a:t>www.1ppt.com/jieri/           PPT</a:t>
            </a:r>
            <a:r>
              <a:rPr lang="zh-CN" altLang="en-US" sz="135" dirty="0">
                <a:solidFill>
                  <a:prstClr val="white"/>
                </a:solidFill>
                <a:latin typeface="Calibri" panose="020F0502020204030204"/>
                <a:ea typeface="宋体" panose="02010600030101010101" pitchFamily="2" charset="-122"/>
              </a:rPr>
              <a:t>素材下载：</a:t>
            </a:r>
            <a:r>
              <a:rPr lang="en-US" altLang="zh-CN" sz="135" dirty="0">
                <a:solidFill>
                  <a:prstClr val="white"/>
                </a:solidFill>
                <a:latin typeface="Calibri" panose="020F0502020204030204"/>
                <a:ea typeface="宋体" panose="02010600030101010101" pitchFamily="2" charset="-122"/>
              </a:rPr>
              <a:t>www.1ppt.com/sucai/</a:t>
            </a:r>
          </a:p>
          <a:p>
            <a:pPr defTabSz="1219200"/>
            <a:r>
              <a:rPr lang="en-US" altLang="zh-CN" sz="135" dirty="0">
                <a:solidFill>
                  <a:prstClr val="white"/>
                </a:solidFill>
                <a:latin typeface="Calibri" panose="020F0502020204030204"/>
                <a:ea typeface="宋体" panose="02010600030101010101" pitchFamily="2" charset="-122"/>
              </a:rPr>
              <a:t>PPT</a:t>
            </a:r>
            <a:r>
              <a:rPr lang="zh-CN" altLang="en-US" sz="135" dirty="0">
                <a:solidFill>
                  <a:prstClr val="white"/>
                </a:solidFill>
                <a:latin typeface="Calibri" panose="020F0502020204030204"/>
                <a:ea typeface="宋体" panose="02010600030101010101" pitchFamily="2" charset="-122"/>
              </a:rPr>
              <a:t>背景图片：</a:t>
            </a:r>
            <a:r>
              <a:rPr lang="en-US" altLang="zh-CN" sz="135" dirty="0">
                <a:solidFill>
                  <a:prstClr val="white"/>
                </a:solidFill>
                <a:latin typeface="Calibri" panose="020F0502020204030204"/>
                <a:ea typeface="宋体" panose="02010600030101010101" pitchFamily="2" charset="-122"/>
              </a:rPr>
              <a:t>www.1ppt.com/beijing/      PPT</a:t>
            </a:r>
            <a:r>
              <a:rPr lang="zh-CN" altLang="en-US" sz="135" dirty="0">
                <a:solidFill>
                  <a:prstClr val="white"/>
                </a:solidFill>
                <a:latin typeface="Calibri" panose="020F0502020204030204"/>
                <a:ea typeface="宋体" panose="02010600030101010101" pitchFamily="2" charset="-122"/>
              </a:rPr>
              <a:t>图表下载：</a:t>
            </a:r>
            <a:r>
              <a:rPr lang="en-US" altLang="zh-CN" sz="135" dirty="0">
                <a:solidFill>
                  <a:prstClr val="white"/>
                </a:solidFill>
                <a:latin typeface="Calibri" panose="020F0502020204030204"/>
                <a:ea typeface="宋体" panose="02010600030101010101" pitchFamily="2" charset="-122"/>
              </a:rPr>
              <a:t>www.1ppt.com/tubiao/      </a:t>
            </a:r>
          </a:p>
          <a:p>
            <a:pPr defTabSz="1219200"/>
            <a:r>
              <a:rPr lang="zh-CN" altLang="en-US" sz="135" dirty="0">
                <a:solidFill>
                  <a:prstClr val="white"/>
                </a:solidFill>
                <a:latin typeface="Calibri" panose="020F0502020204030204"/>
                <a:ea typeface="宋体" panose="02010600030101010101" pitchFamily="2" charset="-122"/>
              </a:rPr>
              <a:t>优秀</a:t>
            </a:r>
            <a:r>
              <a:rPr lang="en-US" altLang="zh-CN" sz="135" dirty="0">
                <a:solidFill>
                  <a:prstClr val="white"/>
                </a:solidFill>
                <a:latin typeface="Calibri" panose="020F0502020204030204"/>
                <a:ea typeface="宋体" panose="02010600030101010101" pitchFamily="2" charset="-122"/>
              </a:rPr>
              <a:t>PPT</a:t>
            </a:r>
            <a:r>
              <a:rPr lang="zh-CN" altLang="en-US" sz="135" dirty="0">
                <a:solidFill>
                  <a:prstClr val="white"/>
                </a:solidFill>
                <a:latin typeface="Calibri" panose="020F0502020204030204"/>
                <a:ea typeface="宋体" panose="02010600030101010101" pitchFamily="2" charset="-122"/>
              </a:rPr>
              <a:t>下载：</a:t>
            </a:r>
            <a:r>
              <a:rPr lang="en-US" altLang="zh-CN" sz="135" dirty="0">
                <a:solidFill>
                  <a:prstClr val="white"/>
                </a:solidFill>
                <a:latin typeface="Calibri" panose="020F0502020204030204"/>
                <a:ea typeface="宋体" panose="02010600030101010101" pitchFamily="2" charset="-122"/>
              </a:rPr>
              <a:t>www.1ppt.com/xiazai/        PPT</a:t>
            </a:r>
            <a:r>
              <a:rPr lang="zh-CN" altLang="en-US" sz="135" dirty="0">
                <a:solidFill>
                  <a:prstClr val="white"/>
                </a:solidFill>
                <a:latin typeface="Calibri" panose="020F0502020204030204"/>
                <a:ea typeface="宋体" panose="02010600030101010101" pitchFamily="2" charset="-122"/>
              </a:rPr>
              <a:t>教程： </a:t>
            </a:r>
            <a:r>
              <a:rPr lang="en-US" altLang="zh-CN" sz="135" dirty="0">
                <a:solidFill>
                  <a:prstClr val="white"/>
                </a:solidFill>
                <a:latin typeface="Calibri" panose="020F0502020204030204"/>
                <a:ea typeface="宋体" panose="02010600030101010101" pitchFamily="2" charset="-122"/>
              </a:rPr>
              <a:t>www.1ppt.com/powerpoint/      </a:t>
            </a:r>
          </a:p>
          <a:p>
            <a:pPr defTabSz="1219200"/>
            <a:r>
              <a:rPr lang="en-US" altLang="zh-CN" sz="135" dirty="0">
                <a:solidFill>
                  <a:prstClr val="white"/>
                </a:solidFill>
                <a:latin typeface="Calibri" panose="020F0502020204030204"/>
                <a:ea typeface="宋体" panose="02010600030101010101" pitchFamily="2" charset="-122"/>
              </a:rPr>
              <a:t>Word</a:t>
            </a:r>
            <a:r>
              <a:rPr lang="zh-CN" altLang="en-US" sz="135" dirty="0">
                <a:solidFill>
                  <a:prstClr val="white"/>
                </a:solidFill>
                <a:latin typeface="Calibri" panose="020F0502020204030204"/>
                <a:ea typeface="宋体" panose="02010600030101010101" pitchFamily="2" charset="-122"/>
              </a:rPr>
              <a:t>教程： </a:t>
            </a:r>
            <a:r>
              <a:rPr lang="en-US" altLang="zh-CN" sz="135" dirty="0">
                <a:solidFill>
                  <a:prstClr val="white"/>
                </a:solidFill>
                <a:latin typeface="Calibri" panose="020F0502020204030204"/>
                <a:ea typeface="宋体" panose="02010600030101010101" pitchFamily="2" charset="-122"/>
              </a:rPr>
              <a:t>www.1ppt.com/word/              Excel</a:t>
            </a:r>
            <a:r>
              <a:rPr lang="zh-CN" altLang="en-US" sz="135" dirty="0">
                <a:solidFill>
                  <a:prstClr val="white"/>
                </a:solidFill>
                <a:latin typeface="Calibri" panose="020F0502020204030204"/>
                <a:ea typeface="宋体" panose="02010600030101010101" pitchFamily="2" charset="-122"/>
              </a:rPr>
              <a:t>教程：</a:t>
            </a:r>
            <a:r>
              <a:rPr lang="en-US" altLang="zh-CN" sz="135" dirty="0">
                <a:solidFill>
                  <a:prstClr val="white"/>
                </a:solidFill>
                <a:latin typeface="Calibri" panose="020F0502020204030204"/>
                <a:ea typeface="宋体" panose="02010600030101010101" pitchFamily="2" charset="-122"/>
              </a:rPr>
              <a:t>www.1ppt.com/excel/  </a:t>
            </a:r>
          </a:p>
          <a:p>
            <a:pPr defTabSz="1219200"/>
            <a:r>
              <a:rPr lang="zh-CN" altLang="en-US" sz="135" dirty="0">
                <a:solidFill>
                  <a:prstClr val="white"/>
                </a:solidFill>
                <a:latin typeface="Calibri" panose="020F0502020204030204"/>
                <a:ea typeface="宋体" panose="02010600030101010101" pitchFamily="2" charset="-122"/>
              </a:rPr>
              <a:t>资料下载：</a:t>
            </a:r>
            <a:r>
              <a:rPr lang="en-US" altLang="zh-CN" sz="135" dirty="0">
                <a:solidFill>
                  <a:prstClr val="white"/>
                </a:solidFill>
                <a:latin typeface="Calibri" panose="020F0502020204030204"/>
                <a:ea typeface="宋体" panose="02010600030101010101" pitchFamily="2" charset="-122"/>
              </a:rPr>
              <a:t>www.1ppt.com/ziliao/                PPT</a:t>
            </a:r>
            <a:r>
              <a:rPr lang="zh-CN" altLang="en-US" sz="135" dirty="0">
                <a:solidFill>
                  <a:prstClr val="white"/>
                </a:solidFill>
                <a:latin typeface="Calibri" panose="020F0502020204030204"/>
                <a:ea typeface="宋体" panose="02010600030101010101" pitchFamily="2" charset="-122"/>
              </a:rPr>
              <a:t>课件下载：</a:t>
            </a:r>
            <a:r>
              <a:rPr lang="en-US" altLang="zh-CN" sz="135" dirty="0">
                <a:solidFill>
                  <a:prstClr val="white"/>
                </a:solidFill>
                <a:latin typeface="Calibri" panose="020F0502020204030204"/>
                <a:ea typeface="宋体" panose="02010600030101010101" pitchFamily="2" charset="-122"/>
              </a:rPr>
              <a:t>www.1ppt.com/kejian/ </a:t>
            </a:r>
          </a:p>
          <a:p>
            <a:pPr defTabSz="1219200"/>
            <a:r>
              <a:rPr lang="zh-CN" altLang="en-US" sz="135" dirty="0">
                <a:solidFill>
                  <a:prstClr val="white"/>
                </a:solidFill>
                <a:latin typeface="Calibri" panose="020F0502020204030204"/>
                <a:ea typeface="宋体" panose="02010600030101010101" pitchFamily="2" charset="-122"/>
              </a:rPr>
              <a:t>范文下载：</a:t>
            </a:r>
            <a:r>
              <a:rPr lang="en-US" altLang="zh-CN" sz="135" dirty="0">
                <a:solidFill>
                  <a:prstClr val="white"/>
                </a:solidFill>
                <a:latin typeface="Calibri" panose="020F0502020204030204"/>
                <a:ea typeface="宋体" panose="02010600030101010101" pitchFamily="2" charset="-122"/>
              </a:rPr>
              <a:t>www.1ppt.com/fanwen/             </a:t>
            </a:r>
            <a:r>
              <a:rPr lang="zh-CN" altLang="en-US" sz="135" dirty="0">
                <a:solidFill>
                  <a:prstClr val="white"/>
                </a:solidFill>
                <a:latin typeface="Calibri" panose="020F0502020204030204"/>
                <a:ea typeface="宋体" panose="02010600030101010101" pitchFamily="2" charset="-122"/>
              </a:rPr>
              <a:t>试卷下载：</a:t>
            </a:r>
            <a:r>
              <a:rPr lang="en-US" altLang="zh-CN" sz="135" dirty="0">
                <a:solidFill>
                  <a:prstClr val="white"/>
                </a:solidFill>
                <a:latin typeface="Calibri" panose="020F0502020204030204"/>
                <a:ea typeface="宋体" panose="02010600030101010101" pitchFamily="2" charset="-122"/>
              </a:rPr>
              <a:t>www.1ppt.com/shiti/  </a:t>
            </a:r>
          </a:p>
          <a:p>
            <a:pPr defTabSz="1219200"/>
            <a:r>
              <a:rPr lang="zh-CN" altLang="en-US" sz="135" dirty="0">
                <a:solidFill>
                  <a:prstClr val="white"/>
                </a:solidFill>
                <a:latin typeface="Calibri" panose="020F0502020204030204"/>
                <a:ea typeface="宋体" panose="02010600030101010101" pitchFamily="2" charset="-122"/>
              </a:rPr>
              <a:t>教案下载：</a:t>
            </a:r>
            <a:r>
              <a:rPr lang="en-US" altLang="zh-CN" sz="135" dirty="0">
                <a:solidFill>
                  <a:prstClr val="white"/>
                </a:solidFill>
                <a:latin typeface="Calibri" panose="020F0502020204030204"/>
                <a:ea typeface="宋体" panose="02010600030101010101" pitchFamily="2" charset="-122"/>
              </a:rPr>
              <a:t>www.1ppt.com/jiaoan/        </a:t>
            </a:r>
          </a:p>
          <a:p>
            <a:pPr defTabSz="1219200"/>
            <a:r>
              <a:rPr lang="zh-CN" altLang="en-US" sz="135" dirty="0">
                <a:solidFill>
                  <a:prstClr val="white"/>
                </a:solidFill>
                <a:latin typeface="Calibri" panose="020F0502020204030204"/>
                <a:ea typeface="宋体" panose="02010600030101010101" pitchFamily="2" charset="-122"/>
              </a:rPr>
              <a:t>字体下载：</a:t>
            </a:r>
            <a:r>
              <a:rPr lang="en-US" altLang="zh-CN" sz="135" dirty="0">
                <a:solidFill>
                  <a:prstClr val="white"/>
                </a:solidFill>
                <a:latin typeface="Calibri" panose="020F0502020204030204"/>
                <a:ea typeface="宋体" panose="02010600030101010101" pitchFamily="2" charset="-122"/>
              </a:rPr>
              <a:t>www.1ppt.com/ziti/</a:t>
            </a:r>
          </a:p>
          <a:p>
            <a:pPr defTabSz="1219200"/>
            <a:r>
              <a:rPr lang="en-US" altLang="zh-CN" sz="135" dirty="0">
                <a:solidFill>
                  <a:prstClr val="white"/>
                </a:solidFill>
                <a:latin typeface="Calibri" panose="020F0502020204030204"/>
                <a:ea typeface="宋体" panose="02010600030101010101" pitchFamily="2" charset="-122"/>
              </a:rPr>
              <a:t> </a:t>
            </a:r>
            <a:endParaRPr lang="zh-CN" altLang="en-US" sz="135" dirty="0">
              <a:solidFill>
                <a:prstClr val="white"/>
              </a:solidFill>
              <a:latin typeface="Calibri" panose="020F0502020204030204"/>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chemeClr val="accent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CC44CC8-80CA-4952-873B-B90AFBB50FB4}" type="datetime1">
              <a:rPr lang="zh-CN" altLang="en-US" smtClean="0"/>
              <a:t>2024/10/22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717B491-F125-4D81-8C98-61C6C51FA30D}" type="datetime1">
              <a:rPr lang="zh-CN" altLang="en-US" smtClean="0"/>
              <a:t>2024/10/22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3F7005F-A24C-42F9-9BF0-25098C4588A1}" type="datetime1">
              <a:rPr lang="zh-CN" altLang="en-US" smtClean="0"/>
              <a:t>2024/10/22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802465BC-A300-42AE-8558-568B763D02D3}" type="datetime1">
              <a:rPr lang="zh-CN" altLang="en-US" smtClean="0"/>
              <a:t>2024/10/22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717B491-F125-4D81-8C98-61C6C51FA30D}" type="datetime1">
              <a:rPr lang="zh-CN" altLang="en-US" smtClean="0"/>
              <a:t>2024/10/22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0D868002-C763-4DF7-95ED-8B866BE4A074}" type="datetime1">
              <a:rPr lang="zh-CN" altLang="en-US" smtClean="0"/>
              <a:t>2024/10/22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0394F6C-55F4-4777-963D-798C8AE4F1C3}" type="datetime1">
              <a:rPr lang="zh-CN" altLang="en-US" smtClean="0"/>
              <a:t>2024/10/22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E59F21C-9FEC-4B55-A8F6-C068DD38E4DF}" type="datetime1">
              <a:rPr lang="zh-CN" altLang="en-US" smtClean="0"/>
              <a:t>2024/10/22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421F256-3E5B-45FD-93C3-34F1247DF4C6}" type="datetime1">
              <a:rPr lang="zh-CN" altLang="en-US" smtClean="0"/>
              <a:t>2024/10/22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6EA6458-0DEF-434E-94B6-F60BDE3954B8}" type="datetime1">
              <a:rPr lang="zh-CN" altLang="en-US" smtClean="0"/>
              <a:t>2024/10/22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145A4E60-635E-4E13-8D82-A39430DAB0E8}" type="datetime1">
              <a:rPr lang="zh-CN" altLang="en-US" smtClean="0"/>
              <a:t>2024/10/22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BC103C8-0911-47CA-B5E2-B3906C8A84A0}" type="datetime1">
              <a:rPr lang="zh-CN" altLang="en-US" smtClean="0"/>
              <a:t>2024/10/22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3F7005F-A24C-42F9-9BF0-25098C4588A1}" type="datetime1">
              <a:rPr lang="zh-CN" altLang="en-US" smtClean="0"/>
              <a:t>2024/10/22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802465BC-A300-42AE-8558-568B763D02D3}" type="datetime1">
              <a:rPr lang="zh-CN" altLang="en-US" smtClean="0"/>
              <a:t>2024/10/22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0D868002-C763-4DF7-95ED-8B866BE4A074}" type="datetime1">
              <a:rPr lang="zh-CN" altLang="en-US" smtClean="0"/>
              <a:t>2024/10/22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0394F6C-55F4-4777-963D-798C8AE4F1C3}" type="datetime1">
              <a:rPr lang="zh-CN" altLang="en-US" smtClean="0"/>
              <a:t>2024/10/22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E59F21C-9FEC-4B55-A8F6-C068DD38E4DF}" type="datetime1">
              <a:rPr lang="zh-CN" altLang="en-US" smtClean="0"/>
              <a:t>2024/10/22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421F256-3E5B-45FD-93C3-34F1247DF4C6}" type="datetime1">
              <a:rPr lang="zh-CN" altLang="en-US" smtClean="0"/>
              <a:t>2024/10/22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6EA6458-0DEF-434E-94B6-F60BDE3954B8}" type="datetime1">
              <a:rPr lang="zh-CN" altLang="en-US" smtClean="0"/>
              <a:t>2024/10/22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66B4473-E3CC-40DB-A77B-8A1A919B8C8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theme" Target="../theme/theme2.xml"/><Relationship Id="rId4"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theme" Target="../theme/theme3.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DDC6C1-F302-4436-8113-19B51CEF8A70}" type="datetime1">
              <a:rPr lang="zh-CN" altLang="en-US" smtClean="0"/>
              <a:t>2024/10/22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6B4473-E3CC-40DB-A77B-8A1A919B8C8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hf hdr="0" dt="0"/>
  <p:txStyles>
    <p:titleStyle>
      <a:lvl1pPr algn="l" defTabSz="914400" rtl="0" eaLnBrk="1" latinLnBrk="0" hangingPunct="1">
        <a:lnSpc>
          <a:spcPct val="90000"/>
        </a:lnSpc>
        <a:spcBef>
          <a:spcPct val="0"/>
        </a:spcBef>
        <a:buNone/>
        <a:defRPr sz="3200" b="1" i="0" kern="1200" baseline="0">
          <a:solidFill>
            <a:srgbClr val="071F65"/>
          </a:solidFill>
          <a:effectLst/>
          <a:latin typeface="Arial Black" panose="020B0A04020102020204" pitchFamily="34" charset="0"/>
          <a:ea typeface="微软雅黑" panose="020B0503020204020204" pitchFamily="34" charset="-122"/>
          <a:cs typeface="+mj-cs"/>
        </a:defRPr>
      </a:lvl1pPr>
    </p:titleStyle>
    <p:bodyStyle>
      <a:lvl1pPr marL="356870" indent="-356870" algn="just" defTabSz="914400" rtl="0" eaLnBrk="1" latinLnBrk="0" hangingPunct="1">
        <a:lnSpc>
          <a:spcPct val="110000"/>
        </a:lnSpc>
        <a:spcBef>
          <a:spcPts val="1800"/>
        </a:spcBef>
        <a:spcAft>
          <a:spcPts val="0"/>
        </a:spcAft>
        <a:buClr>
          <a:schemeClr val="accent2">
            <a:lumMod val="75000"/>
          </a:schemeClr>
        </a:buClr>
        <a:buSzPct val="70000"/>
        <a:buFont typeface="Wingdings 2" panose="05020102010507070707" pitchFamily="18" charset="2"/>
        <a:buChar char=""/>
        <a:defRPr sz="2000" kern="1200" baseline="0">
          <a:solidFill>
            <a:srgbClr val="071F65"/>
          </a:solidFill>
          <a:latin typeface="Arial" panose="020B0604020202020204" pitchFamily="34" charset="0"/>
          <a:ea typeface="微软雅黑" panose="020B0503020204020204" pitchFamily="34" charset="-122"/>
          <a:cs typeface="+mn-cs"/>
        </a:defRPr>
      </a:lvl1pPr>
      <a:lvl2pPr marL="356870" indent="-356870" algn="just" defTabSz="914400" rtl="0" eaLnBrk="1" latinLnBrk="0" hangingPunct="1">
        <a:lnSpc>
          <a:spcPct val="130000"/>
        </a:lnSpc>
        <a:spcBef>
          <a:spcPts val="0"/>
        </a:spcBef>
        <a:spcAft>
          <a:spcPts val="600"/>
        </a:spcAft>
        <a:buClr>
          <a:schemeClr val="accent2">
            <a:lumMod val="60000"/>
            <a:lumOff val="40000"/>
          </a:schemeClr>
        </a:buClr>
        <a:buFont typeface="幼圆" panose="02010509060101010101" pitchFamily="49" charset="-122"/>
        <a:buChar char=" "/>
        <a:defRPr sz="1600" kern="1200" baseline="0">
          <a:solidFill>
            <a:srgbClr val="071F65"/>
          </a:solidFill>
          <a:latin typeface="幼圆" panose="02010509060101010101" pitchFamily="49" charset="-122"/>
          <a:ea typeface="幼圆" panose="020105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65"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65"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65"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65"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65"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65" kern="1200">
          <a:solidFill>
            <a:schemeClr val="tx1"/>
          </a:solidFill>
          <a:latin typeface="+mn-lt"/>
          <a:ea typeface="+mn-ea"/>
          <a:cs typeface="+mn-cs"/>
        </a:defRPr>
      </a:lvl9pPr>
    </p:bodyStyle>
    <p:otherStyle>
      <a:defPPr>
        <a:defRPr lang="en-US"/>
      </a:defPPr>
      <a:lvl1pPr marL="0" algn="l" defTabSz="914400" rtl="0" eaLnBrk="1" latinLnBrk="0" hangingPunct="1">
        <a:defRPr sz="1865" kern="1200">
          <a:solidFill>
            <a:schemeClr val="tx1"/>
          </a:solidFill>
          <a:latin typeface="+mn-lt"/>
          <a:ea typeface="+mn-ea"/>
          <a:cs typeface="+mn-cs"/>
        </a:defRPr>
      </a:lvl1pPr>
      <a:lvl2pPr marL="457200" algn="l" defTabSz="914400" rtl="0" eaLnBrk="1" latinLnBrk="0" hangingPunct="1">
        <a:defRPr sz="1865" kern="1200">
          <a:solidFill>
            <a:schemeClr val="tx1"/>
          </a:solidFill>
          <a:latin typeface="+mn-lt"/>
          <a:ea typeface="+mn-ea"/>
          <a:cs typeface="+mn-cs"/>
        </a:defRPr>
      </a:lvl2pPr>
      <a:lvl3pPr marL="914400" algn="l" defTabSz="914400" rtl="0" eaLnBrk="1" latinLnBrk="0" hangingPunct="1">
        <a:defRPr sz="1865" kern="1200">
          <a:solidFill>
            <a:schemeClr val="tx1"/>
          </a:solidFill>
          <a:latin typeface="+mn-lt"/>
          <a:ea typeface="+mn-ea"/>
          <a:cs typeface="+mn-cs"/>
        </a:defRPr>
      </a:lvl3pPr>
      <a:lvl4pPr marL="1371600" algn="l" defTabSz="914400" rtl="0" eaLnBrk="1" latinLnBrk="0" hangingPunct="1">
        <a:defRPr sz="1865" kern="1200">
          <a:solidFill>
            <a:schemeClr val="tx1"/>
          </a:solidFill>
          <a:latin typeface="+mn-lt"/>
          <a:ea typeface="+mn-ea"/>
          <a:cs typeface="+mn-cs"/>
        </a:defRPr>
      </a:lvl4pPr>
      <a:lvl5pPr marL="1828800" algn="l" defTabSz="914400" rtl="0" eaLnBrk="1" latinLnBrk="0" hangingPunct="1">
        <a:defRPr sz="1865" kern="1200">
          <a:solidFill>
            <a:schemeClr val="tx1"/>
          </a:solidFill>
          <a:latin typeface="+mn-lt"/>
          <a:ea typeface="+mn-ea"/>
          <a:cs typeface="+mn-cs"/>
        </a:defRPr>
      </a:lvl5pPr>
      <a:lvl6pPr marL="2286000" algn="l" defTabSz="914400" rtl="0" eaLnBrk="1" latinLnBrk="0" hangingPunct="1">
        <a:defRPr sz="1865" kern="1200">
          <a:solidFill>
            <a:schemeClr val="tx1"/>
          </a:solidFill>
          <a:latin typeface="+mn-lt"/>
          <a:ea typeface="+mn-ea"/>
          <a:cs typeface="+mn-cs"/>
        </a:defRPr>
      </a:lvl6pPr>
      <a:lvl7pPr marL="2743200" algn="l" defTabSz="914400" rtl="0" eaLnBrk="1" latinLnBrk="0" hangingPunct="1">
        <a:defRPr sz="1865" kern="1200">
          <a:solidFill>
            <a:schemeClr val="tx1"/>
          </a:solidFill>
          <a:latin typeface="+mn-lt"/>
          <a:ea typeface="+mn-ea"/>
          <a:cs typeface="+mn-cs"/>
        </a:defRPr>
      </a:lvl7pPr>
      <a:lvl8pPr marL="3200400" algn="l" defTabSz="914400" rtl="0" eaLnBrk="1" latinLnBrk="0" hangingPunct="1">
        <a:defRPr sz="1865" kern="1200">
          <a:solidFill>
            <a:schemeClr val="tx1"/>
          </a:solidFill>
          <a:latin typeface="+mn-lt"/>
          <a:ea typeface="+mn-ea"/>
          <a:cs typeface="+mn-cs"/>
        </a:defRPr>
      </a:lvl8pPr>
      <a:lvl9pPr marL="3657600" algn="l" defTabSz="914400" rtl="0" eaLnBrk="1" latinLnBrk="0" hangingPunct="1">
        <a:defRPr sz="1865"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DDC6C1-F302-4436-8113-19B51CEF8A70}" type="datetime1">
              <a:rPr lang="zh-CN" altLang="en-US" smtClean="0"/>
              <a:t>2024/10/22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6B4473-E3CC-40DB-A77B-8A1A919B8C8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notesSlide" Target="../notesSlides/notesSlide7.xml"/><Relationship Id="rId7" Type="http://schemas.openxmlformats.org/officeDocument/2006/relationships/image" Target="../media/image6.png"/><Relationship Id="rId2" Type="http://schemas.openxmlformats.org/officeDocument/2006/relationships/slideLayout" Target="../slideLayouts/slideLayout13.xml"/><Relationship Id="rId1" Type="http://schemas.openxmlformats.org/officeDocument/2006/relationships/tags" Target="../tags/tag28.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8.png"/><Relationship Id="rId9" Type="http://schemas.openxmlformats.org/officeDocument/2006/relationships/image" Target="../media/image11.emf"/></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ags" Target="../tags/tag31.xml"/><Relationship Id="rId7" Type="http://schemas.openxmlformats.org/officeDocument/2006/relationships/image" Target="../media/image4.png"/><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notesSlide" Target="../notesSlides/notesSlide9.xml"/><Relationship Id="rId5" Type="http://schemas.openxmlformats.org/officeDocument/2006/relationships/slideLayout" Target="../slideLayouts/slideLayout13.xml"/><Relationship Id="rId4" Type="http://schemas.openxmlformats.org/officeDocument/2006/relationships/tags" Target="../tags/tag32.xml"/><Relationship Id="rId9"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3.xml"/><Relationship Id="rId1" Type="http://schemas.openxmlformats.org/officeDocument/2006/relationships/tags" Target="../tags/tag3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tags" Target="../tags/tag3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3" Type="http://schemas.openxmlformats.org/officeDocument/2006/relationships/tags" Target="../tags/tag47.xml"/><Relationship Id="rId18" Type="http://schemas.openxmlformats.org/officeDocument/2006/relationships/tags" Target="../tags/tag52.xml"/><Relationship Id="rId26" Type="http://schemas.openxmlformats.org/officeDocument/2006/relationships/tags" Target="../tags/tag60.xml"/><Relationship Id="rId3" Type="http://schemas.openxmlformats.org/officeDocument/2006/relationships/tags" Target="../tags/tag37.xml"/><Relationship Id="rId21" Type="http://schemas.openxmlformats.org/officeDocument/2006/relationships/tags" Target="../tags/tag55.xml"/><Relationship Id="rId34" Type="http://schemas.openxmlformats.org/officeDocument/2006/relationships/image" Target="../media/image5.png"/><Relationship Id="rId7" Type="http://schemas.openxmlformats.org/officeDocument/2006/relationships/tags" Target="../tags/tag41.xml"/><Relationship Id="rId12" Type="http://schemas.openxmlformats.org/officeDocument/2006/relationships/tags" Target="../tags/tag46.xml"/><Relationship Id="rId17" Type="http://schemas.openxmlformats.org/officeDocument/2006/relationships/tags" Target="../tags/tag51.xml"/><Relationship Id="rId25" Type="http://schemas.openxmlformats.org/officeDocument/2006/relationships/tags" Target="../tags/tag59.xml"/><Relationship Id="rId33" Type="http://schemas.openxmlformats.org/officeDocument/2006/relationships/image" Target="../media/image4.png"/><Relationship Id="rId2" Type="http://schemas.openxmlformats.org/officeDocument/2006/relationships/tags" Target="../tags/tag36.xml"/><Relationship Id="rId16" Type="http://schemas.openxmlformats.org/officeDocument/2006/relationships/tags" Target="../tags/tag50.xml"/><Relationship Id="rId20" Type="http://schemas.openxmlformats.org/officeDocument/2006/relationships/tags" Target="../tags/tag54.xml"/><Relationship Id="rId29" Type="http://schemas.openxmlformats.org/officeDocument/2006/relationships/tags" Target="../tags/tag63.xml"/><Relationship Id="rId1" Type="http://schemas.openxmlformats.org/officeDocument/2006/relationships/tags" Target="../tags/tag35.xml"/><Relationship Id="rId6" Type="http://schemas.openxmlformats.org/officeDocument/2006/relationships/tags" Target="../tags/tag40.xml"/><Relationship Id="rId11" Type="http://schemas.openxmlformats.org/officeDocument/2006/relationships/tags" Target="../tags/tag45.xml"/><Relationship Id="rId24" Type="http://schemas.openxmlformats.org/officeDocument/2006/relationships/tags" Target="../tags/tag58.xml"/><Relationship Id="rId32" Type="http://schemas.openxmlformats.org/officeDocument/2006/relationships/notesSlide" Target="../notesSlides/notesSlide12.xml"/><Relationship Id="rId5" Type="http://schemas.openxmlformats.org/officeDocument/2006/relationships/tags" Target="../tags/tag39.xml"/><Relationship Id="rId15" Type="http://schemas.openxmlformats.org/officeDocument/2006/relationships/tags" Target="../tags/tag49.xml"/><Relationship Id="rId23" Type="http://schemas.openxmlformats.org/officeDocument/2006/relationships/tags" Target="../tags/tag57.xml"/><Relationship Id="rId28" Type="http://schemas.openxmlformats.org/officeDocument/2006/relationships/tags" Target="../tags/tag62.xml"/><Relationship Id="rId10" Type="http://schemas.openxmlformats.org/officeDocument/2006/relationships/tags" Target="../tags/tag44.xml"/><Relationship Id="rId19" Type="http://schemas.openxmlformats.org/officeDocument/2006/relationships/tags" Target="../tags/tag53.xml"/><Relationship Id="rId31" Type="http://schemas.openxmlformats.org/officeDocument/2006/relationships/slideLayout" Target="../slideLayouts/slideLayout13.xml"/><Relationship Id="rId4" Type="http://schemas.openxmlformats.org/officeDocument/2006/relationships/tags" Target="../tags/tag38.xml"/><Relationship Id="rId9" Type="http://schemas.openxmlformats.org/officeDocument/2006/relationships/tags" Target="../tags/tag43.xml"/><Relationship Id="rId14" Type="http://schemas.openxmlformats.org/officeDocument/2006/relationships/tags" Target="../tags/tag48.xml"/><Relationship Id="rId22" Type="http://schemas.openxmlformats.org/officeDocument/2006/relationships/tags" Target="../tags/tag56.xml"/><Relationship Id="rId27" Type="http://schemas.openxmlformats.org/officeDocument/2006/relationships/tags" Target="../tags/tag61.xml"/><Relationship Id="rId30" Type="http://schemas.openxmlformats.org/officeDocument/2006/relationships/tags" Target="../tags/tag64.xml"/><Relationship Id="rId35" Type="http://schemas.openxmlformats.org/officeDocument/2006/relationships/image" Target="../media/image6.png"/><Relationship Id="rId8" Type="http://schemas.openxmlformats.org/officeDocument/2006/relationships/tags" Target="../tags/tag4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26" Type="http://schemas.openxmlformats.org/officeDocument/2006/relationships/slideLayout" Target="../slideLayouts/slideLayout13.xml"/><Relationship Id="rId3" Type="http://schemas.openxmlformats.org/officeDocument/2006/relationships/tags" Target="../tags/tag4.xml"/><Relationship Id="rId21" Type="http://schemas.openxmlformats.org/officeDocument/2006/relationships/tags" Target="../tags/tag22.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5" Type="http://schemas.openxmlformats.org/officeDocument/2006/relationships/tags" Target="../tags/tag26.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tags" Target="../tags/tag21.xml"/><Relationship Id="rId29" Type="http://schemas.openxmlformats.org/officeDocument/2006/relationships/image" Target="../media/image5.png"/><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24" Type="http://schemas.openxmlformats.org/officeDocument/2006/relationships/tags" Target="../tags/tag25.xml"/><Relationship Id="rId5" Type="http://schemas.openxmlformats.org/officeDocument/2006/relationships/tags" Target="../tags/tag6.xml"/><Relationship Id="rId15" Type="http://schemas.openxmlformats.org/officeDocument/2006/relationships/tags" Target="../tags/tag16.xml"/><Relationship Id="rId23" Type="http://schemas.openxmlformats.org/officeDocument/2006/relationships/tags" Target="../tags/tag24.xml"/><Relationship Id="rId28" Type="http://schemas.openxmlformats.org/officeDocument/2006/relationships/image" Target="../media/image4.png"/><Relationship Id="rId10" Type="http://schemas.openxmlformats.org/officeDocument/2006/relationships/tags" Target="../tags/tag11.xml"/><Relationship Id="rId19" Type="http://schemas.openxmlformats.org/officeDocument/2006/relationships/tags" Target="../tags/tag20.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tags" Target="../tags/tag23.xml"/><Relationship Id="rId27" Type="http://schemas.openxmlformats.org/officeDocument/2006/relationships/notesSlide" Target="../notesSlides/notesSlide5.xml"/><Relationship Id="rId30"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notesSlide" Target="../notesSlides/notesSlide6.xml"/><Relationship Id="rId7" Type="http://schemas.openxmlformats.org/officeDocument/2006/relationships/image" Target="../media/image6.png"/><Relationship Id="rId2" Type="http://schemas.openxmlformats.org/officeDocument/2006/relationships/slideLayout" Target="../slideLayouts/slideLayout13.xml"/><Relationship Id="rId1" Type="http://schemas.openxmlformats.org/officeDocument/2006/relationships/tags" Target="../tags/tag2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t="11026" b="11026"/>
          <a:stretch>
            <a:fillRect/>
          </a:stretch>
        </p:blipFill>
        <p:spPr>
          <a:xfrm>
            <a:off x="0" y="-1"/>
            <a:ext cx="12191999" cy="3911142"/>
          </a:xfrm>
          <a:prstGeom prst="rect">
            <a:avLst/>
          </a:prstGeom>
        </p:spPr>
      </p:pic>
      <p:sp>
        <p:nvSpPr>
          <p:cNvPr id="6" name="文本占位符 3"/>
          <p:cNvSpPr txBox="1"/>
          <p:nvPr/>
        </p:nvSpPr>
        <p:spPr>
          <a:xfrm>
            <a:off x="511175" y="4212590"/>
            <a:ext cx="11010900" cy="920750"/>
          </a:xfrm>
          <a:prstGeom prst="rect">
            <a:avLst/>
          </a:prstGeom>
          <a:noFill/>
        </p:spPr>
        <p:txBody>
          <a:bodyPr vert="horz" wrap="square" lIns="91413" tIns="45706" rIns="91413" bIns="45706" rtlCol="0">
            <a:sp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6000" b="1" kern="1200" dirty="0" smtClean="0">
                <a:solidFill>
                  <a:srgbClr val="0C98FA"/>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zh-CN" altLang="en-US" dirty="0">
                <a:solidFill>
                  <a:srgbClr val="990100"/>
                </a:solidFill>
              </a:rPr>
              <a:t>银行排队系统的设计</a:t>
            </a:r>
            <a:endParaRPr kumimoji="0" lang="zh-CN" altLang="en-US" sz="6000" b="1" i="0" u="none" strike="noStrike" kern="1200" cap="none" spc="0" normalizeH="0" baseline="0" noProof="0" dirty="0">
              <a:ln>
                <a:noFill/>
              </a:ln>
              <a:solidFill>
                <a:srgbClr val="990100"/>
              </a:solidFill>
              <a:effectLst/>
              <a:uLnTx/>
              <a:uFillTx/>
              <a:latin typeface="微软雅黑" panose="020B0503020204020204" pitchFamily="34" charset="-122"/>
              <a:ea typeface="微软雅黑" panose="020B0503020204020204" pitchFamily="34" charset="-122"/>
              <a:cs typeface="+mn-cs"/>
            </a:endParaRPr>
          </a:p>
        </p:txBody>
      </p:sp>
      <p:sp>
        <p:nvSpPr>
          <p:cNvPr id="20" name="矩形 19"/>
          <p:cNvSpPr/>
          <p:nvPr/>
        </p:nvSpPr>
        <p:spPr>
          <a:xfrm>
            <a:off x="-1" y="3792511"/>
            <a:ext cx="12191999" cy="167663"/>
          </a:xfrm>
          <a:prstGeom prst="rect">
            <a:avLst/>
          </a:prstGeom>
          <a:solidFill>
            <a:srgbClr val="990100"/>
          </a:solidFill>
          <a:ln>
            <a:solidFill>
              <a:srgbClr val="990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87243" y="6326879"/>
            <a:ext cx="1279907" cy="307793"/>
          </a:xfrm>
          <a:prstGeom prst="rect">
            <a:avLst/>
          </a:prstGeom>
        </p:spPr>
      </p:pic>
      <p:sp>
        <p:nvSpPr>
          <p:cNvPr id="3" name="文本框 2"/>
          <p:cNvSpPr txBox="1"/>
          <p:nvPr/>
        </p:nvSpPr>
        <p:spPr>
          <a:xfrm>
            <a:off x="656656" y="5243264"/>
            <a:ext cx="2055013" cy="1200329"/>
          </a:xfrm>
          <a:prstGeom prst="rect">
            <a:avLst/>
          </a:prstGeom>
          <a:noFill/>
        </p:spPr>
        <p:txBody>
          <a:bodyPr wrap="square" rtlCol="0">
            <a:spAutoFit/>
          </a:bodyPr>
          <a:lstStyle/>
          <a:p>
            <a:r>
              <a:rPr lang="zh-CN" altLang="en-US" dirty="0"/>
              <a:t>张嘉麟</a:t>
            </a:r>
            <a:r>
              <a:rPr lang="en-US" altLang="zh-CN" dirty="0"/>
              <a:t> 2352595</a:t>
            </a:r>
            <a:endParaRPr lang="zh-CN" altLang="en-US" dirty="0"/>
          </a:p>
          <a:p>
            <a:r>
              <a:rPr lang="zh-CN" altLang="en-US" dirty="0"/>
              <a:t>魏余昊</a:t>
            </a:r>
            <a:r>
              <a:rPr lang="en-US" altLang="zh-CN" dirty="0"/>
              <a:t> 2353242</a:t>
            </a:r>
            <a:endParaRPr lang="zh-CN" altLang="en-US" dirty="0"/>
          </a:p>
          <a:p>
            <a:r>
              <a:rPr lang="zh-CN" altLang="en-US" dirty="0"/>
              <a:t>周灵菲</a:t>
            </a:r>
            <a:r>
              <a:rPr lang="en-US" altLang="zh-CN" dirty="0"/>
              <a:t> 2352570</a:t>
            </a:r>
            <a:endParaRPr lang="zh-CN" altLang="en-US" dirty="0"/>
          </a:p>
          <a:p>
            <a:endParaRPr lang="en-US" altLang="zh-CN" dirty="0"/>
          </a:p>
        </p:txBody>
      </p:sp>
      <p:sp>
        <p:nvSpPr>
          <p:cNvPr id="8" name="文本框 7"/>
          <p:cNvSpPr txBox="1"/>
          <p:nvPr/>
        </p:nvSpPr>
        <p:spPr>
          <a:xfrm>
            <a:off x="2965998" y="5243264"/>
            <a:ext cx="6101254" cy="923330"/>
          </a:xfrm>
          <a:prstGeom prst="rect">
            <a:avLst/>
          </a:prstGeom>
          <a:noFill/>
        </p:spPr>
        <p:txBody>
          <a:bodyPr wrap="square">
            <a:spAutoFit/>
          </a:bodyPr>
          <a:lstStyle/>
          <a:p>
            <a:r>
              <a:rPr lang="zh-CN" altLang="en-US" dirty="0"/>
              <a:t>杜泉睿</a:t>
            </a:r>
            <a:r>
              <a:rPr lang="en-US" altLang="zh-CN" dirty="0"/>
              <a:t> 2352351</a:t>
            </a:r>
            <a:endParaRPr lang="zh-CN" altLang="en-US" dirty="0"/>
          </a:p>
          <a:p>
            <a:r>
              <a:rPr lang="zh-CN" altLang="en-US" dirty="0"/>
              <a:t>魏嘉泽</a:t>
            </a:r>
            <a:r>
              <a:rPr lang="en-US" altLang="zh-CN" dirty="0"/>
              <a:t> 2353940</a:t>
            </a:r>
            <a:endParaRPr lang="zh-CN" altLang="en-US" dirty="0"/>
          </a:p>
          <a:p>
            <a:r>
              <a:rPr lang="zh-CN" altLang="en-US" dirty="0"/>
              <a:t>刘艺</a:t>
            </a:r>
            <a:r>
              <a:rPr lang="en-US" altLang="zh-CN" dirty="0"/>
              <a:t> 2351305</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4" cstate="print">
            <a:extLst>
              <a:ext uri="{28A0092B-C50C-407E-A947-70E740481C1C}">
                <a14:useLocalDpi xmlns:a14="http://schemas.microsoft.com/office/drawing/2010/main" val="0"/>
              </a:ext>
            </a:extLst>
          </a:blip>
          <a:stretch>
            <a:fillRect/>
          </a:stretch>
        </p:blipFill>
        <p:spPr>
          <a:xfrm>
            <a:off x="5249059" y="1069521"/>
            <a:ext cx="5279373" cy="5275305"/>
          </a:xfrm>
          <a:prstGeom prst="rect">
            <a:avLst/>
          </a:prstGeom>
        </p:spPr>
      </p:pic>
      <p:grpSp>
        <p:nvGrpSpPr>
          <p:cNvPr id="27" name="组合 26"/>
          <p:cNvGrpSpPr/>
          <p:nvPr/>
        </p:nvGrpSpPr>
        <p:grpSpPr>
          <a:xfrm>
            <a:off x="440610" y="190546"/>
            <a:ext cx="2474236" cy="632522"/>
            <a:chOff x="513139" y="331796"/>
            <a:chExt cx="2474236" cy="632522"/>
          </a:xfrm>
        </p:grpSpPr>
        <p:sp>
          <p:nvSpPr>
            <p:cNvPr id="28" name="文本框 27"/>
            <p:cNvSpPr txBox="1"/>
            <p:nvPr/>
          </p:nvSpPr>
          <p:spPr>
            <a:xfrm>
              <a:off x="1178895" y="380753"/>
              <a:ext cx="18084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数据结构</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34" name="图片 33"/>
          <p:cNvPicPr>
            <a:picLocks noChangeAspect="1"/>
          </p:cNvPicPr>
          <p:nvPr/>
        </p:nvPicPr>
        <p:blipFill>
          <a:blip r:embed="rId5"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35" name="组合 34"/>
          <p:cNvGrpSpPr/>
          <p:nvPr/>
        </p:nvGrpSpPr>
        <p:grpSpPr>
          <a:xfrm>
            <a:off x="9272989" y="190546"/>
            <a:ext cx="2545960" cy="731020"/>
            <a:chOff x="9488724" y="3354030"/>
            <a:chExt cx="2545960" cy="731020"/>
          </a:xfrm>
        </p:grpSpPr>
        <p:pic>
          <p:nvPicPr>
            <p:cNvPr id="36" name="图片 35"/>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39" name="图片 38"/>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40" name="文本框 39"/>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pic>
        <p:nvPicPr>
          <p:cNvPr id="15" name="图片 14"/>
          <p:cNvPicPr>
            <a:picLocks noChangeAspect="1"/>
          </p:cNvPicPr>
          <p:nvPr/>
        </p:nvPicPr>
        <p:blipFill>
          <a:blip r:embed="rId8"/>
          <a:stretch>
            <a:fillRect/>
          </a:stretch>
        </p:blipFill>
        <p:spPr>
          <a:xfrm>
            <a:off x="7222475" y="1238250"/>
            <a:ext cx="3683000" cy="4381500"/>
          </a:xfrm>
          <a:prstGeom prst="rect">
            <a:avLst/>
          </a:prstGeom>
        </p:spPr>
      </p:pic>
      <p:pic>
        <p:nvPicPr>
          <p:cNvPr id="16" name="图片 15"/>
          <p:cNvPicPr>
            <a:picLocks noChangeAspect="1"/>
          </p:cNvPicPr>
          <p:nvPr/>
        </p:nvPicPr>
        <p:blipFill>
          <a:blip r:embed="rId9"/>
          <a:stretch>
            <a:fillRect/>
          </a:stretch>
        </p:blipFill>
        <p:spPr>
          <a:xfrm>
            <a:off x="1616859" y="1238250"/>
            <a:ext cx="3632200" cy="4064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 name="任意多边形 51"/>
          <p:cNvSpPr/>
          <p:nvPr/>
        </p:nvSpPr>
        <p:spPr>
          <a:xfrm rot="5400000">
            <a:off x="8460013" y="1507361"/>
            <a:ext cx="2249490" cy="1615348"/>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solidFill>
            <a:schemeClr val="accent1"/>
          </a:solidFill>
          <a:ln w="25400">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nvGrpSpPr>
          <p:cNvPr id="27" name="组合 26"/>
          <p:cNvGrpSpPr/>
          <p:nvPr/>
        </p:nvGrpSpPr>
        <p:grpSpPr>
          <a:xfrm>
            <a:off x="440610" y="190546"/>
            <a:ext cx="2474236" cy="632522"/>
            <a:chOff x="513139" y="331796"/>
            <a:chExt cx="2474236" cy="632522"/>
          </a:xfrm>
        </p:grpSpPr>
        <p:sp>
          <p:nvSpPr>
            <p:cNvPr id="28" name="文本框 27"/>
            <p:cNvSpPr txBox="1"/>
            <p:nvPr/>
          </p:nvSpPr>
          <p:spPr>
            <a:xfrm>
              <a:off x="1178895" y="380753"/>
              <a:ext cx="18084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逻辑结构</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34" name="图片 33"/>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35" name="组合 34"/>
          <p:cNvGrpSpPr/>
          <p:nvPr/>
        </p:nvGrpSpPr>
        <p:grpSpPr>
          <a:xfrm>
            <a:off x="9272989" y="190546"/>
            <a:ext cx="2545960" cy="731020"/>
            <a:chOff x="9488724" y="3354030"/>
            <a:chExt cx="2545960" cy="731020"/>
          </a:xfrm>
        </p:grpSpPr>
        <p:pic>
          <p:nvPicPr>
            <p:cNvPr id="36" name="图片 35"/>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39" name="图片 38"/>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40" name="文本框 39"/>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grpSp>
        <p:nvGrpSpPr>
          <p:cNvPr id="9" name="组合 8"/>
          <p:cNvGrpSpPr/>
          <p:nvPr/>
        </p:nvGrpSpPr>
        <p:grpSpPr>
          <a:xfrm>
            <a:off x="1583580" y="1190290"/>
            <a:ext cx="1615348" cy="2249490"/>
            <a:chOff x="1361666" y="1331538"/>
            <a:chExt cx="1211669" cy="1687337"/>
          </a:xfrm>
        </p:grpSpPr>
        <p:grpSp>
          <p:nvGrpSpPr>
            <p:cNvPr id="2" name="组合 1"/>
            <p:cNvGrpSpPr/>
            <p:nvPr/>
          </p:nvGrpSpPr>
          <p:grpSpPr>
            <a:xfrm>
              <a:off x="1361666" y="1331538"/>
              <a:ext cx="1211669" cy="1687337"/>
              <a:chOff x="910749" y="1735735"/>
              <a:chExt cx="1654293" cy="2303723"/>
            </a:xfrm>
          </p:grpSpPr>
          <p:grpSp>
            <p:nvGrpSpPr>
              <p:cNvPr id="3" name="组合 2"/>
              <p:cNvGrpSpPr/>
              <p:nvPr/>
            </p:nvGrpSpPr>
            <p:grpSpPr>
              <a:xfrm>
                <a:off x="910749" y="1735735"/>
                <a:ext cx="1654293" cy="2303723"/>
                <a:chOff x="910749" y="1735735"/>
                <a:chExt cx="1654293" cy="2303723"/>
              </a:xfrm>
            </p:grpSpPr>
            <p:sp>
              <p:nvSpPr>
                <p:cNvPr id="41" name="任意多边形 40"/>
                <p:cNvSpPr/>
                <p:nvPr/>
              </p:nvSpPr>
              <p:spPr>
                <a:xfrm rot="5400000">
                  <a:off x="586034"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noFill/>
                <a:ln w="25400">
                  <a:noFill/>
                </a:ln>
                <a:effectLst>
                  <a:outerShdw blurRad="177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42" name="任意多边形 41"/>
                <p:cNvSpPr/>
                <p:nvPr/>
              </p:nvSpPr>
              <p:spPr>
                <a:xfrm rot="5400000">
                  <a:off x="586034"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solidFill>
                  <a:schemeClr val="accent1"/>
                </a:solidFill>
                <a:ln w="25400">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4" name="椭圆 3"/>
              <p:cNvSpPr/>
              <p:nvPr/>
            </p:nvSpPr>
            <p:spPr>
              <a:xfrm>
                <a:off x="1331433" y="1968337"/>
                <a:ext cx="812927" cy="812633"/>
              </a:xfrm>
              <a:prstGeom prst="ellipse">
                <a:avLst/>
              </a:prstGeom>
              <a:no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68" name="文本框 32"/>
            <p:cNvSpPr txBox="1"/>
            <p:nvPr/>
          </p:nvSpPr>
          <p:spPr>
            <a:xfrm>
              <a:off x="1449747" y="1784114"/>
              <a:ext cx="945037" cy="499175"/>
            </a:xfrm>
            <a:prstGeom prst="rect">
              <a:avLst/>
            </a:prstGeom>
            <a:noFill/>
          </p:spPr>
          <p:txBody>
            <a:bodyPr wrap="square" rtlCol="0">
              <a:spAutoFit/>
            </a:bodyPr>
            <a:lstStyle/>
            <a:p>
              <a:pPr algn="ctr"/>
              <a:r>
                <a:rPr lang="zh-CN" altLang="en-US" sz="1865"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普通客户队列</a:t>
              </a:r>
            </a:p>
          </p:txBody>
        </p:sp>
      </p:grpSp>
      <p:grpSp>
        <p:nvGrpSpPr>
          <p:cNvPr id="7" name="组合 6"/>
          <p:cNvGrpSpPr/>
          <p:nvPr/>
        </p:nvGrpSpPr>
        <p:grpSpPr>
          <a:xfrm>
            <a:off x="5266729" y="1190290"/>
            <a:ext cx="1615348" cy="2249490"/>
            <a:chOff x="4862876" y="1331538"/>
            <a:chExt cx="1211669" cy="1687337"/>
          </a:xfrm>
        </p:grpSpPr>
        <p:grpSp>
          <p:nvGrpSpPr>
            <p:cNvPr id="48" name="组合 47"/>
            <p:cNvGrpSpPr/>
            <p:nvPr/>
          </p:nvGrpSpPr>
          <p:grpSpPr>
            <a:xfrm>
              <a:off x="4862876" y="1331538"/>
              <a:ext cx="1211669" cy="1687337"/>
              <a:chOff x="5240464" y="1735735"/>
              <a:chExt cx="1654293" cy="2303723"/>
            </a:xfrm>
          </p:grpSpPr>
          <p:grpSp>
            <p:nvGrpSpPr>
              <p:cNvPr id="49" name="组合 48"/>
              <p:cNvGrpSpPr/>
              <p:nvPr/>
            </p:nvGrpSpPr>
            <p:grpSpPr>
              <a:xfrm>
                <a:off x="5240464" y="1735735"/>
                <a:ext cx="1654293" cy="2303723"/>
                <a:chOff x="5240464" y="1735735"/>
                <a:chExt cx="1654293" cy="2303723"/>
              </a:xfrm>
            </p:grpSpPr>
            <p:sp>
              <p:nvSpPr>
                <p:cNvPr id="51" name="任意多边形 50"/>
                <p:cNvSpPr/>
                <p:nvPr/>
              </p:nvSpPr>
              <p:spPr>
                <a:xfrm rot="5400000">
                  <a:off x="4915749"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noFill/>
                <a:ln w="25400">
                  <a:noFill/>
                </a:ln>
                <a:effectLst>
                  <a:outerShdw blurRad="177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52" name="任意多边形 51"/>
                <p:cNvSpPr/>
                <p:nvPr/>
              </p:nvSpPr>
              <p:spPr>
                <a:xfrm rot="5400000">
                  <a:off x="4915749"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solidFill>
                  <a:schemeClr val="accent1"/>
                </a:solidFill>
                <a:ln w="25400">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50" name="椭圆 49"/>
              <p:cNvSpPr/>
              <p:nvPr/>
            </p:nvSpPr>
            <p:spPr>
              <a:xfrm>
                <a:off x="5661148" y="1968337"/>
                <a:ext cx="812927" cy="812633"/>
              </a:xfrm>
              <a:prstGeom prst="ellipse">
                <a:avLst/>
              </a:prstGeom>
              <a:no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70" name="文本框 32"/>
            <p:cNvSpPr txBox="1"/>
            <p:nvPr/>
          </p:nvSpPr>
          <p:spPr>
            <a:xfrm>
              <a:off x="4996229" y="1609784"/>
              <a:ext cx="945037" cy="930237"/>
            </a:xfrm>
            <a:prstGeom prst="rect">
              <a:avLst/>
            </a:prstGeom>
            <a:noFill/>
          </p:spPr>
          <p:txBody>
            <a:bodyPr wrap="square" rtlCol="0">
              <a:spAutoFit/>
            </a:bodyPr>
            <a:lstStyle/>
            <a:p>
              <a:pPr algn="ctr"/>
              <a:r>
                <a:rPr lang="zh-CN" altLang="en-US" sz="1865"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通过服务优先级规则相互关联</a:t>
              </a:r>
            </a:p>
          </p:txBody>
        </p:sp>
      </p:grpSp>
      <p:grpSp>
        <p:nvGrpSpPr>
          <p:cNvPr id="6" name="组合 5"/>
          <p:cNvGrpSpPr/>
          <p:nvPr/>
        </p:nvGrpSpPr>
        <p:grpSpPr>
          <a:xfrm>
            <a:off x="8777084" y="1190290"/>
            <a:ext cx="1615348" cy="2249490"/>
            <a:chOff x="6613481" y="1331538"/>
            <a:chExt cx="1211669" cy="1687337"/>
          </a:xfrm>
        </p:grpSpPr>
        <p:grpSp>
          <p:nvGrpSpPr>
            <p:cNvPr id="53" name="组合 52"/>
            <p:cNvGrpSpPr/>
            <p:nvPr/>
          </p:nvGrpSpPr>
          <p:grpSpPr>
            <a:xfrm>
              <a:off x="6613481" y="1331538"/>
              <a:ext cx="1211669" cy="1687337"/>
              <a:chOff x="7405322" y="1735735"/>
              <a:chExt cx="1654293" cy="2303723"/>
            </a:xfrm>
          </p:grpSpPr>
          <p:sp>
            <p:nvSpPr>
              <p:cNvPr id="56" name="任意多边形 55"/>
              <p:cNvSpPr/>
              <p:nvPr/>
            </p:nvSpPr>
            <p:spPr>
              <a:xfrm rot="5400000">
                <a:off x="7080607" y="2060450"/>
                <a:ext cx="2303723" cy="1654293"/>
              </a:xfrm>
              <a:custGeom>
                <a:avLst/>
                <a:gdLst>
                  <a:gd name="connsiteX0" fmla="*/ 287596 w 5488683"/>
                  <a:gd name="connsiteY0" fmla="*/ 0 h 3467100"/>
                  <a:gd name="connsiteX1" fmla="*/ 3904312 w 5488683"/>
                  <a:gd name="connsiteY1" fmla="*/ 0 h 3467100"/>
                  <a:gd name="connsiteX2" fmla="*/ 4107673 w 5488683"/>
                  <a:gd name="connsiteY2" fmla="*/ 84235 h 3467100"/>
                  <a:gd name="connsiteX3" fmla="*/ 4120504 w 5488683"/>
                  <a:gd name="connsiteY3" fmla="*/ 103266 h 3467100"/>
                  <a:gd name="connsiteX4" fmla="*/ 4132097 w 5488683"/>
                  <a:gd name="connsiteY4" fmla="*/ 114048 h 3467100"/>
                  <a:gd name="connsiteX5" fmla="*/ 5431942 w 5488683"/>
                  <a:gd name="connsiteY5" fmla="*/ 1592709 h 3467100"/>
                  <a:gd name="connsiteX6" fmla="*/ 5411241 w 5488683"/>
                  <a:gd name="connsiteY6" fmla="*/ 1914371 h 3467100"/>
                  <a:gd name="connsiteX7" fmla="*/ 5407389 w 5488683"/>
                  <a:gd name="connsiteY7" fmla="*/ 1917124 h 3467100"/>
                  <a:gd name="connsiteX8" fmla="*/ 5399001 w 5488683"/>
                  <a:gd name="connsiteY8" fmla="*/ 1931710 h 3467100"/>
                  <a:gd name="connsiteX9" fmla="*/ 4132097 w 5488683"/>
                  <a:gd name="connsiteY9" fmla="*/ 3372897 h 3467100"/>
                  <a:gd name="connsiteX10" fmla="*/ 4060071 w 5488683"/>
                  <a:gd name="connsiteY10" fmla="*/ 3427704 h 3467100"/>
                  <a:gd name="connsiteX11" fmla="*/ 4020167 w 5488683"/>
                  <a:gd name="connsiteY11" fmla="*/ 3442377 h 3467100"/>
                  <a:gd name="connsiteX12" fmla="*/ 4016258 w 5488683"/>
                  <a:gd name="connsiteY12" fmla="*/ 3444500 h 3467100"/>
                  <a:gd name="connsiteX13" fmla="*/ 3904312 w 5488683"/>
                  <a:gd name="connsiteY13" fmla="*/ 3467100 h 3467100"/>
                  <a:gd name="connsiteX14" fmla="*/ 287596 w 5488683"/>
                  <a:gd name="connsiteY14" fmla="*/ 3467100 h 3467100"/>
                  <a:gd name="connsiteX15" fmla="*/ 0 w 5488683"/>
                  <a:gd name="connsiteY15" fmla="*/ 3179504 h 3467100"/>
                  <a:gd name="connsiteX16" fmla="*/ 0 w 5488683"/>
                  <a:gd name="connsiteY16" fmla="*/ 287596 h 3467100"/>
                  <a:gd name="connsiteX17" fmla="*/ 287596 w 5488683"/>
                  <a:gd name="connsiteY17"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88683" h="3467100">
                    <a:moveTo>
                      <a:pt x="287596" y="0"/>
                    </a:moveTo>
                    <a:lnTo>
                      <a:pt x="3904312" y="0"/>
                    </a:lnTo>
                    <a:cubicBezTo>
                      <a:pt x="3983730" y="0"/>
                      <a:pt x="4055629" y="32190"/>
                      <a:pt x="4107673" y="84235"/>
                    </a:cubicBezTo>
                    <a:lnTo>
                      <a:pt x="4120504" y="103266"/>
                    </a:lnTo>
                    <a:lnTo>
                      <a:pt x="4132097" y="114048"/>
                    </a:lnTo>
                    <a:lnTo>
                      <a:pt x="5431942" y="1592709"/>
                    </a:lnTo>
                    <a:cubicBezTo>
                      <a:pt x="5515051" y="1687251"/>
                      <a:pt x="5505782" y="1831263"/>
                      <a:pt x="5411241" y="1914371"/>
                    </a:cubicBezTo>
                    <a:lnTo>
                      <a:pt x="5407389" y="1917124"/>
                    </a:lnTo>
                    <a:lnTo>
                      <a:pt x="5399001" y="1931710"/>
                    </a:lnTo>
                    <a:lnTo>
                      <a:pt x="4132097" y="3372897"/>
                    </a:lnTo>
                    <a:cubicBezTo>
                      <a:pt x="4111320" y="3396533"/>
                      <a:pt x="4086737" y="3414838"/>
                      <a:pt x="4060071" y="3427704"/>
                    </a:cubicBezTo>
                    <a:lnTo>
                      <a:pt x="4020167" y="3442377"/>
                    </a:lnTo>
                    <a:lnTo>
                      <a:pt x="4016258" y="3444500"/>
                    </a:lnTo>
                    <a:cubicBezTo>
                      <a:pt x="3981850" y="3459053"/>
                      <a:pt x="3944021" y="3467100"/>
                      <a:pt x="3904312" y="3467100"/>
                    </a:cubicBezTo>
                    <a:lnTo>
                      <a:pt x="287596" y="3467100"/>
                    </a:lnTo>
                    <a:cubicBezTo>
                      <a:pt x="128761" y="3467100"/>
                      <a:pt x="0" y="3338339"/>
                      <a:pt x="0" y="3179504"/>
                    </a:cubicBezTo>
                    <a:lnTo>
                      <a:pt x="0" y="287596"/>
                    </a:lnTo>
                    <a:cubicBezTo>
                      <a:pt x="0" y="128761"/>
                      <a:pt x="128761" y="0"/>
                      <a:pt x="287596" y="0"/>
                    </a:cubicBezTo>
                    <a:close/>
                  </a:path>
                </a:pathLst>
              </a:custGeom>
              <a:noFill/>
              <a:ln w="25400">
                <a:noFill/>
              </a:ln>
              <a:effectLst>
                <a:outerShdw blurRad="177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sp>
            <p:nvSpPr>
              <p:cNvPr id="55" name="椭圆 54"/>
              <p:cNvSpPr/>
              <p:nvPr/>
            </p:nvSpPr>
            <p:spPr>
              <a:xfrm>
                <a:off x="7826005" y="1968337"/>
                <a:ext cx="812927" cy="812633"/>
              </a:xfrm>
              <a:prstGeom prst="ellipse">
                <a:avLst/>
              </a:prstGeom>
              <a:no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endParaRPr>
              </a:p>
            </p:txBody>
          </p:sp>
        </p:grpSp>
        <p:sp>
          <p:nvSpPr>
            <p:cNvPr id="71" name="文本框 32"/>
            <p:cNvSpPr txBox="1"/>
            <p:nvPr/>
          </p:nvSpPr>
          <p:spPr>
            <a:xfrm>
              <a:off x="6742992" y="1784115"/>
              <a:ext cx="945037" cy="499175"/>
            </a:xfrm>
            <a:prstGeom prst="rect">
              <a:avLst/>
            </a:prstGeom>
            <a:noFill/>
          </p:spPr>
          <p:txBody>
            <a:bodyPr wrap="square" rtlCol="0">
              <a:spAutoFit/>
            </a:bodyPr>
            <a:lstStyle/>
            <a:p>
              <a:pPr algn="ctr"/>
              <a:r>
                <a:rPr lang="zh-CN" altLang="en-US" sz="1865" b="1"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 VIP客户队列</a:t>
              </a:r>
            </a:p>
          </p:txBody>
        </p:sp>
      </p:grpSp>
      <p:sp>
        <p:nvSpPr>
          <p:cNvPr id="73" name="文本框 23"/>
          <p:cNvSpPr txBox="1"/>
          <p:nvPr/>
        </p:nvSpPr>
        <p:spPr>
          <a:xfrm>
            <a:off x="787400" y="3583940"/>
            <a:ext cx="3208655" cy="2249170"/>
          </a:xfrm>
          <a:prstGeom prst="rect">
            <a:avLst/>
          </a:prstGeom>
          <a:noFill/>
        </p:spPr>
        <p:txBody>
          <a:bodyPr wrap="square" rtlCol="0">
            <a:spAutoFit/>
          </a:bodyPr>
          <a:lstStyle/>
          <a:p>
            <a:pPr algn="just">
              <a:lnSpc>
                <a:spcPct val="130000"/>
              </a:lnSpc>
            </a:pPr>
            <a:r>
              <a:rPr lang="zh-CN" altLang="en-US"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一个标准的线性队列，遵循FIFO（First In, First Out）原则，即先到达的客户先被服务。这个队列中的每个客户节点都按照到达的顺序排列，形成一个线性结构。</a:t>
            </a:r>
          </a:p>
        </p:txBody>
      </p:sp>
      <p:sp>
        <p:nvSpPr>
          <p:cNvPr id="75" name="文本框 23"/>
          <p:cNvSpPr txBox="1"/>
          <p:nvPr/>
        </p:nvSpPr>
        <p:spPr>
          <a:xfrm>
            <a:off x="4247515" y="3583940"/>
            <a:ext cx="3573145" cy="2740025"/>
          </a:xfrm>
          <a:prstGeom prst="rect">
            <a:avLst/>
          </a:prstGeom>
          <a:noFill/>
        </p:spPr>
        <p:txBody>
          <a:bodyPr wrap="square" rtlCol="0">
            <a:noAutofit/>
          </a:bodyPr>
          <a:lstStyle/>
          <a:p>
            <a:pPr algn="just">
              <a:lnSpc>
                <a:spcPct val="130000"/>
              </a:lnSpc>
            </a:pPr>
            <a:r>
              <a:rPr lang="zh-CN" altLang="en-US"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将这两个队列组合在一起时，我们并不宜将它们视为一个单一的树状结构，而更适合视为两个独立的线性队列，它们通过服务优先级规则相互关联。系统会根据VIP队列是否为空来决定是从VIP队列还是从普通客户队列中取出客户进行服务。</a:t>
            </a:r>
          </a:p>
        </p:txBody>
      </p:sp>
      <p:sp>
        <p:nvSpPr>
          <p:cNvPr id="76" name="文本框 23"/>
          <p:cNvSpPr txBox="1"/>
          <p:nvPr/>
        </p:nvSpPr>
        <p:spPr>
          <a:xfrm>
            <a:off x="8037830" y="3583305"/>
            <a:ext cx="3397885" cy="3400425"/>
          </a:xfrm>
          <a:prstGeom prst="rect">
            <a:avLst/>
          </a:prstGeom>
          <a:noFill/>
        </p:spPr>
        <p:txBody>
          <a:bodyPr wrap="square" rtlCol="0">
            <a:noAutofit/>
          </a:bodyPr>
          <a:lstStyle/>
          <a:p>
            <a:pPr algn="just">
              <a:lnSpc>
                <a:spcPct val="130000"/>
              </a:lnSpc>
            </a:pPr>
            <a:r>
              <a:rPr lang="zh-CN" altLang="en-US" dirty="0">
                <a:solidFill>
                  <a:schemeClr val="bg1">
                    <a:lumMod val="50000"/>
                  </a:schemeClr>
                </a:solidFill>
                <a:latin typeface="Source Han Serif SC" panose="02020400000000000000" pitchFamily="18" charset="-122"/>
                <a:ea typeface="Source Han Serif SC" panose="02020400000000000000" pitchFamily="18" charset="-122"/>
                <a:sym typeface="Source Han Serif SC" panose="02020400000000000000" pitchFamily="18" charset="-122"/>
              </a:rPr>
              <a:t>同样是一个线性队列，但具有更高的服务优先级。当VIP队列不为空时，系统会优先从VIP队列中取出客户进行服务，而不是从普通客户队列中。因此，虽然它本身也是一个线性队列，但在整体系统中，它相对于普通客户队列具有特殊的地位。</a:t>
            </a:r>
          </a:p>
        </p:txBody>
      </p:sp>
      <p:cxnSp>
        <p:nvCxnSpPr>
          <p:cNvPr id="5" name="直接箭头连接符 4"/>
          <p:cNvCxnSpPr/>
          <p:nvPr/>
        </p:nvCxnSpPr>
        <p:spPr>
          <a:xfrm flipV="1">
            <a:off x="3304540" y="2171700"/>
            <a:ext cx="1883410" cy="1968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 name="直接箭头连接符 7"/>
          <p:cNvCxnSpPr/>
          <p:nvPr/>
        </p:nvCxnSpPr>
        <p:spPr>
          <a:xfrm flipH="1" flipV="1">
            <a:off x="7006590" y="2178685"/>
            <a:ext cx="1696085" cy="127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7915275" y="3687445"/>
            <a:ext cx="0" cy="2357755"/>
          </a:xfrm>
          <a:prstGeom prst="line">
            <a:avLst/>
          </a:prstGeom>
          <a:ln w="28575" cmpd="sng">
            <a:solidFill>
              <a:schemeClr val="accent1">
                <a:shade val="50000"/>
              </a:schemeClr>
            </a:solidFill>
            <a:prstDash val="sysDash"/>
          </a:ln>
        </p:spPr>
        <p:style>
          <a:lnRef idx="2">
            <a:schemeClr val="accent1"/>
          </a:lnRef>
          <a:fillRef idx="0">
            <a:srgbClr val="FFFFFF"/>
          </a:fillRef>
          <a:effectRef idx="0">
            <a:srgbClr val="FFFFFF"/>
          </a:effectRef>
          <a:fontRef idx="minor">
            <a:schemeClr val="tx1"/>
          </a:fontRef>
        </p:style>
      </p:cxnSp>
      <p:cxnSp>
        <p:nvCxnSpPr>
          <p:cNvPr id="13" name="直接连接符 12"/>
          <p:cNvCxnSpPr/>
          <p:nvPr/>
        </p:nvCxnSpPr>
        <p:spPr>
          <a:xfrm>
            <a:off x="4152900" y="3687445"/>
            <a:ext cx="0" cy="2357755"/>
          </a:xfrm>
          <a:prstGeom prst="line">
            <a:avLst/>
          </a:prstGeom>
          <a:ln w="28575" cmpd="sng">
            <a:solidFill>
              <a:schemeClr val="accent1">
                <a:shade val="50000"/>
              </a:schemeClr>
            </a:solidFill>
            <a:prstDash val="sys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1" fill="hold" grpId="0" nodeType="afterEffect">
                                  <p:stCondLst>
                                    <p:cond delay="0"/>
                                  </p:stCondLst>
                                  <p:childTnLst>
                                    <p:set>
                                      <p:cBhvr>
                                        <p:cTn id="22" dur="1" fill="hold">
                                          <p:stCondLst>
                                            <p:cond delay="0"/>
                                          </p:stCondLst>
                                        </p:cTn>
                                        <p:tgtEl>
                                          <p:spTgt spid="73"/>
                                        </p:tgtEl>
                                        <p:attrNameLst>
                                          <p:attrName>style.visibility</p:attrName>
                                        </p:attrNameLst>
                                      </p:cBhvr>
                                      <p:to>
                                        <p:strVal val="visible"/>
                                      </p:to>
                                    </p:set>
                                    <p:animEffect transition="in" filter="wipe(up)">
                                      <p:cBhvr>
                                        <p:cTn id="23" dur="500"/>
                                        <p:tgtEl>
                                          <p:spTgt spid="73"/>
                                        </p:tgtEl>
                                      </p:cBhvr>
                                    </p:animEffect>
                                  </p:childTnLst>
                                </p:cTn>
                              </p:par>
                            </p:childTnLst>
                          </p:cTn>
                        </p:par>
                        <p:par>
                          <p:cTn id="24" fill="hold">
                            <p:stCondLst>
                              <p:cond delay="1500"/>
                            </p:stCondLst>
                            <p:childTnLst>
                              <p:par>
                                <p:cTn id="25" presetID="22" presetClass="entr" presetSubtype="1" fill="hold" grpId="0" nodeType="afterEffect">
                                  <p:stCondLst>
                                    <p:cond delay="0"/>
                                  </p:stCondLst>
                                  <p:childTnLst>
                                    <p:set>
                                      <p:cBhvr>
                                        <p:cTn id="26" dur="1" fill="hold">
                                          <p:stCondLst>
                                            <p:cond delay="0"/>
                                          </p:stCondLst>
                                        </p:cTn>
                                        <p:tgtEl>
                                          <p:spTgt spid="75"/>
                                        </p:tgtEl>
                                        <p:attrNameLst>
                                          <p:attrName>style.visibility</p:attrName>
                                        </p:attrNameLst>
                                      </p:cBhvr>
                                      <p:to>
                                        <p:strVal val="visible"/>
                                      </p:to>
                                    </p:set>
                                    <p:animEffect transition="in" filter="wipe(up)">
                                      <p:cBhvr>
                                        <p:cTn id="27" dur="500"/>
                                        <p:tgtEl>
                                          <p:spTgt spid="75"/>
                                        </p:tgtEl>
                                      </p:cBhvr>
                                    </p:animEffect>
                                  </p:childTnLst>
                                </p:cTn>
                              </p:par>
                            </p:childTnLst>
                          </p:cTn>
                        </p:par>
                        <p:par>
                          <p:cTn id="28" fill="hold">
                            <p:stCondLst>
                              <p:cond delay="2000"/>
                            </p:stCondLst>
                            <p:childTnLst>
                              <p:par>
                                <p:cTn id="29" presetID="22" presetClass="entr" presetSubtype="1" fill="hold" grpId="0" nodeType="afterEffect">
                                  <p:stCondLst>
                                    <p:cond delay="0"/>
                                  </p:stCondLst>
                                  <p:childTnLst>
                                    <p:set>
                                      <p:cBhvr>
                                        <p:cTn id="30" dur="1" fill="hold">
                                          <p:stCondLst>
                                            <p:cond delay="0"/>
                                          </p:stCondLst>
                                        </p:cTn>
                                        <p:tgtEl>
                                          <p:spTgt spid="76"/>
                                        </p:tgtEl>
                                        <p:attrNameLst>
                                          <p:attrName>style.visibility</p:attrName>
                                        </p:attrNameLst>
                                      </p:cBhvr>
                                      <p:to>
                                        <p:strVal val="visible"/>
                                      </p:to>
                                    </p:set>
                                    <p:animEffect transition="in" filter="wipe(up)">
                                      <p:cBhvr>
                                        <p:cTn id="3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75" grpId="0"/>
      <p:bldP spid="7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t="28560" b="28560"/>
          <a:stretch>
            <a:fillRect/>
          </a:stretch>
        </p:blipFill>
        <p:spPr>
          <a:xfrm>
            <a:off x="0" y="0"/>
            <a:ext cx="12191999" cy="3911141"/>
          </a:xfrm>
          <a:prstGeom prst="rect">
            <a:avLst/>
          </a:prstGeom>
        </p:spPr>
      </p:pic>
      <p:sp>
        <p:nvSpPr>
          <p:cNvPr id="6" name="文本占位符 12"/>
          <p:cNvSpPr txBox="1"/>
          <p:nvPr/>
        </p:nvSpPr>
        <p:spPr>
          <a:xfrm>
            <a:off x="1365587" y="4211122"/>
            <a:ext cx="2282014" cy="2646878"/>
          </a:xfrm>
          <a:prstGeom prst="rect">
            <a:avLst/>
          </a:prstGeom>
        </p:spPr>
        <p:txBody>
          <a:bodyPr vert="horz" wrap="none" lIns="0" tIns="0" rIns="0" bIns="0" rtlCol="0" anchor="ctr" anchorCtr="0">
            <a:noAutofit/>
          </a:bodyPr>
          <a:lstStyle>
            <a:lvl1pPr marL="0" indent="0" algn="l" defTabSz="914400" rtl="0" eaLnBrk="1" latinLnBrk="0" hangingPunct="1">
              <a:lnSpc>
                <a:spcPct val="90000"/>
              </a:lnSpc>
              <a:spcBef>
                <a:spcPts val="1000"/>
              </a:spcBef>
              <a:buFont typeface="Arial" panose="020B0604020202020204" pitchFamily="34" charset="0"/>
              <a:buNone/>
              <a:defRPr lang="en-US" altLang="zh-CN" sz="16600" b="1" kern="1200" spc="0" baseline="0" dirty="0">
                <a:ln w="19050">
                  <a:gradFill>
                    <a:gsLst>
                      <a:gs pos="23000">
                        <a:schemeClr val="bg1"/>
                      </a:gs>
                      <a:gs pos="56000">
                        <a:schemeClr val="bg1">
                          <a:alpha val="0"/>
                        </a:schemeClr>
                      </a:gs>
                      <a:gs pos="100000">
                        <a:schemeClr val="bg1">
                          <a:alpha val="0"/>
                        </a:schemeClr>
                      </a:gs>
                    </a:gsLst>
                    <a:lin ang="5400000" scaled="1"/>
                  </a:gradFill>
                </a:ln>
                <a:gradFill>
                  <a:gsLst>
                    <a:gs pos="0">
                      <a:schemeClr val="accent1"/>
                    </a:gs>
                    <a:gs pos="100000">
                      <a:schemeClr val="accent1">
                        <a:lumMod val="75000"/>
                      </a:schemeClr>
                    </a:gs>
                  </a:gsLst>
                  <a:lin ang="5400000" scaled="1"/>
                </a:gradFill>
                <a:effectLst>
                  <a:outerShdw blurRad="50800" dist="38100" dir="2700000" algn="tl" rotWithShape="0">
                    <a:prstClr val="black">
                      <a:alpha val="40000"/>
                    </a:prstClr>
                  </a:outerShdw>
                </a:effectLst>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16600" b="1" i="0" u="none" strike="noStrike" kern="1200" cap="none" spc="0" normalizeH="0" baseline="0" noProof="0" dirty="0">
                <a:ln w="19050">
                  <a:gradFill>
                    <a:gsLst>
                      <a:gs pos="23000">
                        <a:prstClr val="white"/>
                      </a:gs>
                      <a:gs pos="56000">
                        <a:prstClr val="white">
                          <a:alpha val="0"/>
                        </a:prstClr>
                      </a:gs>
                      <a:gs pos="100000">
                        <a:prstClr val="white">
                          <a:alpha val="0"/>
                        </a:prstClr>
                      </a:gs>
                    </a:gsLst>
                    <a:lin ang="5400000" scaled="1"/>
                  </a:gradFill>
                </a:ln>
                <a:solidFill>
                  <a:srgbClr val="990100"/>
                </a:solidFill>
                <a:effectLst>
                  <a:outerShdw blurRad="50800" dist="38100" dir="2700000" algn="tl" rotWithShape="0">
                    <a:prstClr val="black">
                      <a:alpha val="40000"/>
                    </a:prstClr>
                  </a:outerShdw>
                </a:effectLst>
                <a:uLnTx/>
                <a:uFillTx/>
                <a:latin typeface="Arial Black" panose="020B0A04020102020204" pitchFamily="34" charset="0"/>
                <a:ea typeface="微软雅黑" panose="020B0503020204020204" pitchFamily="34" charset="-122"/>
                <a:cs typeface="+mn-ea"/>
                <a:sym typeface="+mn-lt"/>
              </a:rPr>
              <a:t>03</a:t>
            </a:r>
          </a:p>
        </p:txBody>
      </p:sp>
      <p:sp>
        <p:nvSpPr>
          <p:cNvPr id="8" name="矩形 7"/>
          <p:cNvSpPr/>
          <p:nvPr/>
        </p:nvSpPr>
        <p:spPr>
          <a:xfrm>
            <a:off x="-1" y="3792511"/>
            <a:ext cx="12191999" cy="167663"/>
          </a:xfrm>
          <a:prstGeom prst="rect">
            <a:avLst/>
          </a:prstGeom>
          <a:solidFill>
            <a:srgbClr val="990100"/>
          </a:solidFill>
          <a:ln>
            <a:solidFill>
              <a:srgbClr val="990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0" name="文本占位符 3"/>
          <p:cNvSpPr txBox="1"/>
          <p:nvPr/>
        </p:nvSpPr>
        <p:spPr>
          <a:xfrm>
            <a:off x="4293852" y="4746170"/>
            <a:ext cx="6424116" cy="920750"/>
          </a:xfrm>
          <a:prstGeom prst="rect">
            <a:avLst/>
          </a:prstGeom>
          <a:noFill/>
        </p:spPr>
        <p:txBody>
          <a:bodyPr vert="horz" wrap="square" lIns="91413" tIns="45706" rIns="91413" bIns="45706" rtlCol="0">
            <a:sp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6000" b="1" kern="1200" dirty="0" smtClean="0">
                <a:solidFill>
                  <a:srgbClr val="0C98FA"/>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6000" b="1" i="0" u="none" strike="noStrike" kern="1200" cap="none" spc="0" normalizeH="0" baseline="0" noProof="0" dirty="0">
                <a:ln>
                  <a:noFill/>
                </a:ln>
                <a:solidFill>
                  <a:srgbClr val="990100"/>
                </a:solidFill>
                <a:effectLst/>
                <a:uLnTx/>
                <a:uFillTx/>
                <a:latin typeface="微软雅黑" panose="020B0503020204020204" pitchFamily="34" charset="-122"/>
                <a:ea typeface="微软雅黑" panose="020B0503020204020204" pitchFamily="34" charset="-122"/>
                <a:cs typeface="+mn-cs"/>
              </a:rPr>
              <a:t>逻辑结构</a:t>
            </a:r>
          </a:p>
        </p:txBody>
      </p:sp>
      <p:cxnSp>
        <p:nvCxnSpPr>
          <p:cNvPr id="14" name="直接连接符 13"/>
          <p:cNvCxnSpPr/>
          <p:nvPr/>
        </p:nvCxnSpPr>
        <p:spPr>
          <a:xfrm>
            <a:off x="4467069" y="5722160"/>
            <a:ext cx="6086006" cy="0"/>
          </a:xfrm>
          <a:prstGeom prst="line">
            <a:avLst/>
          </a:prstGeom>
          <a:ln>
            <a:solidFill>
              <a:srgbClr val="9901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2474236" cy="632522"/>
            <a:chOff x="513139" y="331796"/>
            <a:chExt cx="2474236" cy="632522"/>
          </a:xfrm>
        </p:grpSpPr>
        <p:sp>
          <p:nvSpPr>
            <p:cNvPr id="28" name="文本框 27"/>
            <p:cNvSpPr txBox="1"/>
            <p:nvPr/>
          </p:nvSpPr>
          <p:spPr>
            <a:xfrm>
              <a:off x="1178895" y="380753"/>
              <a:ext cx="18084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逻辑结构</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34" name="图片 33"/>
          <p:cNvPicPr>
            <a:picLocks noChangeAspect="1"/>
          </p:cNvPicPr>
          <p:nvPr>
            <p:custDataLst>
              <p:tags r:id="rId1"/>
            </p:custDataLst>
          </p:nvPr>
        </p:nvPicPr>
        <p:blipFill>
          <a:blip r:embed="rId7"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35" name="组合 34"/>
          <p:cNvGrpSpPr/>
          <p:nvPr/>
        </p:nvGrpSpPr>
        <p:grpSpPr>
          <a:xfrm>
            <a:off x="9272989" y="190546"/>
            <a:ext cx="2545960" cy="731020"/>
            <a:chOff x="9488724" y="3354030"/>
            <a:chExt cx="2545960" cy="731020"/>
          </a:xfrm>
        </p:grpSpPr>
        <p:pic>
          <p:nvPicPr>
            <p:cNvPr id="36" name="图片 35"/>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39" name="图片 38"/>
            <p:cNvPicPr>
              <a:picLocks noChangeAspect="1"/>
            </p:cNvPicPr>
            <p:nvPr/>
          </p:nvPicPr>
          <p:blipFill>
            <a:blip r:embed="rId9"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40" name="文本框 39"/>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sp>
        <p:nvSpPr>
          <p:cNvPr id="41" name="文本框 13"/>
          <p:cNvSpPr txBox="1"/>
          <p:nvPr>
            <p:custDataLst>
              <p:tags r:id="rId2"/>
            </p:custDataLst>
          </p:nvPr>
        </p:nvSpPr>
        <p:spPr>
          <a:xfrm>
            <a:off x="7602855" y="2218055"/>
            <a:ext cx="4589145" cy="529590"/>
          </a:xfrm>
          <a:prstGeom prst="rect">
            <a:avLst/>
          </a:prstGeom>
          <a:noFill/>
        </p:spPr>
        <p:txBody>
          <a:bodyPr wrap="square" lIns="115205" tIns="57603" rIns="115205" bIns="57603" rtlCol="0">
            <a:spAutoFit/>
          </a:bodyPr>
          <a:lstStyle/>
          <a:p>
            <a:pPr marL="0" marR="0" lvl="0" indent="0" algn="r" defTabSz="914400" rtl="0" eaLnBrk="1" fontAlgn="auto" latinLnBrk="0" hangingPunct="1">
              <a:lnSpc>
                <a:spcPct val="150000"/>
              </a:lnSpc>
              <a:spcBef>
                <a:spcPct val="0"/>
              </a:spcBef>
              <a:spcAft>
                <a:spcPts val="0"/>
              </a:spcAft>
              <a:buClrTx/>
              <a:buSzTx/>
              <a:buFontTx/>
              <a:buNone/>
              <a:defRPr/>
            </a:pPr>
            <a:endParaRPr kumimoji="0" lang="en-GB" altLang="zh-CN" b="0" i="0" u="none" strike="noStrike" kern="0" cap="none" spc="0" normalizeH="0" baseline="0" noProof="0" dirty="0">
              <a:ln>
                <a:noFill/>
              </a:ln>
              <a:solidFill>
                <a:prstClr val="black">
                  <a:lumMod val="65000"/>
                  <a:lumOff val="35000"/>
                </a:prstClr>
              </a:solidFill>
              <a:effectLst/>
              <a:uLnTx/>
              <a:uFillTx/>
              <a:latin typeface="华文楷体" panose="02010600040101010101" charset="-122"/>
              <a:ea typeface="华文楷体" panose="02010600040101010101" charset="-122"/>
              <a:cs typeface="Arial" panose="020B0604020202020204" pitchFamily="34" charset="0"/>
            </a:endParaRPr>
          </a:p>
        </p:txBody>
      </p:sp>
      <p:graphicFrame>
        <p:nvGraphicFramePr>
          <p:cNvPr id="48" name="表格 47"/>
          <p:cNvGraphicFramePr/>
          <p:nvPr>
            <p:custDataLst>
              <p:tags r:id="rId3"/>
            </p:custDataLst>
          </p:nvPr>
        </p:nvGraphicFramePr>
        <p:xfrm>
          <a:off x="541655" y="1120133"/>
          <a:ext cx="11277600" cy="2647950"/>
        </p:xfrm>
        <a:graphic>
          <a:graphicData uri="http://schemas.openxmlformats.org/drawingml/2006/table">
            <a:tbl>
              <a:tblPr firstRow="1" bandRow="1">
                <a:tableStyleId>{5C22544A-7EE6-4342-B048-85BDC9FD1C3A}</a:tableStyleId>
              </a:tblPr>
              <a:tblGrid>
                <a:gridCol w="4566920">
                  <a:extLst>
                    <a:ext uri="{9D8B030D-6E8A-4147-A177-3AD203B41FA5}">
                      <a16:colId xmlns:a16="http://schemas.microsoft.com/office/drawing/2014/main" val="20000"/>
                    </a:ext>
                  </a:extLst>
                </a:gridCol>
                <a:gridCol w="6710680">
                  <a:extLst>
                    <a:ext uri="{9D8B030D-6E8A-4147-A177-3AD203B41FA5}">
                      <a16:colId xmlns:a16="http://schemas.microsoft.com/office/drawing/2014/main" val="20001"/>
                    </a:ext>
                  </a:extLst>
                </a:gridCol>
              </a:tblGrid>
              <a:tr h="797560">
                <a:tc>
                  <a:txBody>
                    <a:bodyPr/>
                    <a:lstStyle/>
                    <a:p>
                      <a:pPr indent="0" algn="ctr">
                        <a:lnSpc>
                          <a:spcPct val="120000"/>
                        </a:lnSpc>
                        <a:spcBef>
                          <a:spcPts val="0"/>
                        </a:spcBef>
                        <a:spcAft>
                          <a:spcPts val="0"/>
                        </a:spcAft>
                        <a:buNone/>
                      </a:pPr>
                      <a:r>
                        <a:rPr lang="zh-CN" altLang="en-US" sz="2000" b="1" spc="130" dirty="0">
                          <a:solidFill>
                            <a:schemeClr val="bg1"/>
                          </a:solidFill>
                          <a:latin typeface="华文楷体" panose="02010600040101010101" charset="-122"/>
                          <a:ea typeface="华文楷体" panose="02010600040101010101" charset="-122"/>
                          <a:sym typeface="Source Han Serif SC" panose="02020400000000000000" pitchFamily="18" charset="-122"/>
                        </a:rPr>
                        <a:t>树状结构变体</a:t>
                      </a:r>
                    </a:p>
                  </a:txBody>
                  <a:tcPr marL="317500" marR="317500" marT="215900" marB="215900" anchor="ctr"/>
                </a:tc>
                <a:tc>
                  <a:txBody>
                    <a:bodyPr/>
                    <a:lstStyle/>
                    <a:p>
                      <a:pPr indent="0" algn="ctr">
                        <a:lnSpc>
                          <a:spcPct val="120000"/>
                        </a:lnSpc>
                        <a:spcBef>
                          <a:spcPts val="0"/>
                        </a:spcBef>
                        <a:spcAft>
                          <a:spcPts val="0"/>
                        </a:spcAft>
                        <a:buNone/>
                      </a:pPr>
                      <a:r>
                        <a:rPr lang="zh-CN" altLang="en-US" sz="2000" b="1" spc="130" dirty="0">
                          <a:solidFill>
                            <a:schemeClr val="bg1"/>
                          </a:solidFill>
                          <a:latin typeface="华文楷体" panose="02010600040101010101" charset="-122"/>
                          <a:ea typeface="华文楷体" panose="02010600040101010101" charset="-122"/>
                          <a:sym typeface="Source Han Serif SC" panose="02020400000000000000" pitchFamily="18" charset="-122"/>
                        </a:rPr>
                        <a:t>两个线性结构的组合</a:t>
                      </a:r>
                    </a:p>
                  </a:txBody>
                  <a:tcPr marL="317500" marR="317500" marT="215900" marB="215900" anchor="ctr"/>
                </a:tc>
                <a:extLst>
                  <a:ext uri="{0D108BD9-81ED-4DB2-BD59-A6C34878D82A}">
                    <a16:rowId xmlns:a16="http://schemas.microsoft.com/office/drawing/2014/main" val="10000"/>
                  </a:ext>
                </a:extLst>
              </a:tr>
              <a:tr h="1089660">
                <a:tc>
                  <a:txBody>
                    <a:bodyPr/>
                    <a:lstStyle/>
                    <a:p>
                      <a:pPr indent="0" algn="l">
                        <a:lnSpc>
                          <a:spcPct val="120000"/>
                        </a:lnSpc>
                        <a:spcBef>
                          <a:spcPts val="0"/>
                        </a:spcBef>
                        <a:spcAft>
                          <a:spcPts val="0"/>
                        </a:spcAft>
                        <a:buNone/>
                      </a:pPr>
                      <a:r>
                        <a:rPr lang="zh-CN" altLang="en-US" sz="1800" b="0" spc="130" dirty="0">
                          <a:solidFill>
                            <a:schemeClr val="tx1">
                              <a:lumMod val="65000"/>
                              <a:lumOff val="35000"/>
                            </a:schemeClr>
                          </a:solidFill>
                          <a:latin typeface="华文楷体" panose="02010600040101010101" charset="-122"/>
                          <a:ea typeface="华文楷体" panose="02010600040101010101" charset="-122"/>
                          <a:cs typeface="Open Sans" pitchFamily="34" charset="0"/>
                          <a:sym typeface="Source Han Serif SC" panose="02020400000000000000" pitchFamily="18" charset="-122"/>
                        </a:rPr>
                        <a:t>带有优先级的树状结构或特殊形式的队列。</a:t>
                      </a:r>
                    </a:p>
                  </a:txBody>
                  <a:tcPr marL="317500" marR="317500" marT="215900" marB="215900" anchor="ctr"/>
                </a:tc>
                <a:tc>
                  <a:txBody>
                    <a:bodyPr/>
                    <a:lstStyle/>
                    <a:p>
                      <a:pPr indent="0" algn="l">
                        <a:lnSpc>
                          <a:spcPct val="120000"/>
                        </a:lnSpc>
                        <a:spcBef>
                          <a:spcPts val="0"/>
                        </a:spcBef>
                        <a:spcAft>
                          <a:spcPts val="0"/>
                        </a:spcAft>
                        <a:buNone/>
                      </a:pPr>
                      <a:r>
                        <a:rPr lang="zh-CN" altLang="en-US" sz="1800" b="0" spc="130" dirty="0">
                          <a:solidFill>
                            <a:schemeClr val="tx1">
                              <a:lumMod val="65000"/>
                              <a:lumOff val="35000"/>
                            </a:schemeClr>
                          </a:solidFill>
                          <a:latin typeface="华文楷体" panose="02010600040101010101" charset="-122"/>
                          <a:ea typeface="华文楷体" panose="02010600040101010101" charset="-122"/>
                          <a:cs typeface="Open Sans" pitchFamily="34" charset="0"/>
                          <a:sym typeface="Source Han Serif SC" panose="02020400000000000000" pitchFamily="18" charset="-122"/>
                        </a:rPr>
                        <a:t>由两个独立的线性队列通过优先级规则相互关联而成的复合结构。</a:t>
                      </a:r>
                    </a:p>
                  </a:txBody>
                  <a:tcPr marL="317500" marR="317500" marT="215900" marB="215900" anchor="ctr"/>
                </a:tc>
                <a:extLst>
                  <a:ext uri="{0D108BD9-81ED-4DB2-BD59-A6C34878D82A}">
                    <a16:rowId xmlns:a16="http://schemas.microsoft.com/office/drawing/2014/main" val="10001"/>
                  </a:ext>
                </a:extLst>
              </a:tr>
              <a:tr h="760730">
                <a:tc>
                  <a:txBody>
                    <a:bodyPr/>
                    <a:lstStyle/>
                    <a:p>
                      <a:pPr indent="0" algn="l">
                        <a:lnSpc>
                          <a:spcPct val="120000"/>
                        </a:lnSpc>
                        <a:spcBef>
                          <a:spcPts val="0"/>
                        </a:spcBef>
                        <a:spcAft>
                          <a:spcPts val="0"/>
                        </a:spcAft>
                        <a:buNone/>
                      </a:pPr>
                      <a:r>
                        <a:rPr lang="zh-CN" altLang="en-US" sz="1800" b="0" spc="130" dirty="0">
                          <a:solidFill>
                            <a:srgbClr val="FF0000"/>
                          </a:solidFill>
                          <a:latin typeface="华文楷体" panose="02010600040101010101" charset="-122"/>
                          <a:ea typeface="华文楷体" panose="02010600040101010101" charset="-122"/>
                          <a:cs typeface="Open Sans" pitchFamily="34" charset="0"/>
                          <a:sym typeface="Source Han Serif SC" panose="02020400000000000000" pitchFamily="18" charset="-122"/>
                        </a:rPr>
                        <a:t>题目的直观解释</a:t>
                      </a:r>
                    </a:p>
                  </a:txBody>
                  <a:tcPr marL="317500" marR="317500" marT="215900" marB="215900" anchor="ctr"/>
                </a:tc>
                <a:tc>
                  <a:txBody>
                    <a:bodyPr/>
                    <a:lstStyle/>
                    <a:p>
                      <a:pPr indent="0" algn="l">
                        <a:lnSpc>
                          <a:spcPct val="120000"/>
                        </a:lnSpc>
                        <a:spcBef>
                          <a:spcPts val="0"/>
                        </a:spcBef>
                        <a:spcAft>
                          <a:spcPts val="0"/>
                        </a:spcAft>
                        <a:buNone/>
                      </a:pPr>
                      <a:r>
                        <a:rPr lang="zh-CN" altLang="en-US" sz="1800" b="0" spc="130" dirty="0">
                          <a:solidFill>
                            <a:srgbClr val="FF0000"/>
                          </a:solidFill>
                          <a:latin typeface="华文楷体" panose="02010600040101010101" charset="-122"/>
                          <a:ea typeface="华文楷体" panose="02010600040101010101" charset="-122"/>
                          <a:cs typeface="Open Sans" pitchFamily="34" charset="0"/>
                          <a:sym typeface="Source Han Serif SC" panose="02020400000000000000" pitchFamily="18" charset="-122"/>
                        </a:rPr>
                        <a:t>真正处理数据时采用的结构</a:t>
                      </a:r>
                    </a:p>
                  </a:txBody>
                  <a:tcPr marL="317500" marR="317500" marT="215900" marB="215900" anchor="ctr"/>
                </a:tc>
                <a:extLst>
                  <a:ext uri="{0D108BD9-81ED-4DB2-BD59-A6C34878D82A}">
                    <a16:rowId xmlns:a16="http://schemas.microsoft.com/office/drawing/2014/main" val="10002"/>
                  </a:ext>
                </a:extLst>
              </a:tr>
            </a:tbl>
          </a:graphicData>
        </a:graphic>
      </p:graphicFrame>
      <p:sp>
        <p:nvSpPr>
          <p:cNvPr id="54" name="文本框 53"/>
          <p:cNvSpPr txBox="1"/>
          <p:nvPr/>
        </p:nvSpPr>
        <p:spPr>
          <a:xfrm>
            <a:off x="542925" y="4318635"/>
            <a:ext cx="11276330" cy="1568450"/>
          </a:xfrm>
          <a:prstGeom prst="rect">
            <a:avLst/>
          </a:prstGeom>
          <a:noFill/>
        </p:spPr>
        <p:txBody>
          <a:bodyPr wrap="square" rtlCol="0">
            <a:spAutoFit/>
          </a:bodyPr>
          <a:lstStyle/>
          <a:p>
            <a:r>
              <a:rPr lang="en-US" altLang="zh-CN" sz="2400" dirty="0">
                <a:solidFill>
                  <a:schemeClr val="tx1">
                    <a:lumMod val="65000"/>
                    <a:lumOff val="35000"/>
                  </a:schemeClr>
                </a:solidFill>
                <a:latin typeface="华文楷体" panose="02010600040101010101" charset="-122"/>
                <a:ea typeface="华文楷体" panose="02010600040101010101" charset="-122"/>
                <a:sym typeface="+mn-ea"/>
              </a:rPr>
              <a:t>    </a:t>
            </a:r>
            <a:r>
              <a:rPr lang="zh-CN" altLang="en-US" sz="2400" dirty="0">
                <a:solidFill>
                  <a:schemeClr val="tx1">
                    <a:lumMod val="65000"/>
                    <a:lumOff val="35000"/>
                  </a:schemeClr>
                </a:solidFill>
                <a:latin typeface="华文楷体" panose="02010600040101010101" charset="-122"/>
                <a:ea typeface="华文楷体" panose="02010600040101010101" charset="-122"/>
                <a:sym typeface="+mn-ea"/>
              </a:rPr>
              <a:t>因此，从逻辑结构的角度来看，这个银行排队系统更适合视为由两个具有不同服务优先级的线性队列组成的复合结构。</a:t>
            </a:r>
            <a:endParaRPr lang="zh-CN" altLang="en-US" sz="2400" dirty="0">
              <a:solidFill>
                <a:schemeClr val="tx1">
                  <a:lumMod val="65000"/>
                  <a:lumOff val="35000"/>
                </a:schemeClr>
              </a:solidFill>
              <a:latin typeface="华文楷体" panose="02010600040101010101" charset="-122"/>
              <a:ea typeface="华文楷体" panose="02010600040101010101" charset="-122"/>
            </a:endParaRPr>
          </a:p>
          <a:p>
            <a:r>
              <a:rPr lang="en-US" altLang="zh-CN" sz="2400" dirty="0">
                <a:solidFill>
                  <a:schemeClr val="tx1">
                    <a:lumMod val="65000"/>
                    <a:lumOff val="35000"/>
                  </a:schemeClr>
                </a:solidFill>
                <a:latin typeface="华文楷体" panose="02010600040101010101" charset="-122"/>
                <a:ea typeface="华文楷体" panose="02010600040101010101" charset="-122"/>
                <a:sym typeface="+mn-ea"/>
              </a:rPr>
              <a:t>    </a:t>
            </a:r>
            <a:r>
              <a:rPr lang="zh-CN" altLang="en-US" sz="2400" dirty="0">
                <a:solidFill>
                  <a:schemeClr val="tx1">
                    <a:lumMod val="65000"/>
                    <a:lumOff val="35000"/>
                  </a:schemeClr>
                </a:solidFill>
                <a:latin typeface="华文楷体" panose="02010600040101010101" charset="-122"/>
                <a:ea typeface="华文楷体" panose="02010600040101010101" charset="-122"/>
                <a:sym typeface="+mn-ea"/>
              </a:rPr>
              <a:t>这样，既保留了线性队列的先进先出特性，又通过引入优先级规则来实现对不同类型客户的差异化服务。</a:t>
            </a:r>
            <a:endParaRPr lang="zh-CN" altLang="en-US" sz="2400" dirty="0">
              <a:solidFill>
                <a:schemeClr val="tx1">
                  <a:lumMod val="65000"/>
                  <a:lumOff val="35000"/>
                </a:schemeClr>
              </a:solidFill>
              <a:latin typeface="华文楷体" panose="02010600040101010101" charset="-122"/>
              <a:ea typeface="华文楷体" panose="02010600040101010101" charset="-122"/>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t="28560" b="28560"/>
          <a:stretch>
            <a:fillRect/>
          </a:stretch>
        </p:blipFill>
        <p:spPr>
          <a:xfrm>
            <a:off x="0" y="0"/>
            <a:ext cx="12191999" cy="3911141"/>
          </a:xfrm>
          <a:prstGeom prst="rect">
            <a:avLst/>
          </a:prstGeom>
        </p:spPr>
      </p:pic>
      <p:sp>
        <p:nvSpPr>
          <p:cNvPr id="6" name="文本占位符 12"/>
          <p:cNvSpPr txBox="1"/>
          <p:nvPr/>
        </p:nvSpPr>
        <p:spPr>
          <a:xfrm>
            <a:off x="1365587" y="4211122"/>
            <a:ext cx="2282014" cy="2646878"/>
          </a:xfrm>
          <a:prstGeom prst="rect">
            <a:avLst/>
          </a:prstGeom>
        </p:spPr>
        <p:txBody>
          <a:bodyPr vert="horz" wrap="none" lIns="0" tIns="0" rIns="0" bIns="0" rtlCol="0" anchor="ctr" anchorCtr="0">
            <a:noAutofit/>
          </a:bodyPr>
          <a:lstStyle>
            <a:lvl1pPr marL="0" indent="0" algn="l" defTabSz="914400" rtl="0" eaLnBrk="1" latinLnBrk="0" hangingPunct="1">
              <a:lnSpc>
                <a:spcPct val="90000"/>
              </a:lnSpc>
              <a:spcBef>
                <a:spcPts val="1000"/>
              </a:spcBef>
              <a:buFont typeface="Arial" panose="020B0604020202020204" pitchFamily="34" charset="0"/>
              <a:buNone/>
              <a:defRPr lang="en-US" altLang="zh-CN" sz="16600" b="1" kern="1200" spc="0" baseline="0" dirty="0">
                <a:ln w="19050">
                  <a:gradFill>
                    <a:gsLst>
                      <a:gs pos="23000">
                        <a:schemeClr val="bg1"/>
                      </a:gs>
                      <a:gs pos="56000">
                        <a:schemeClr val="bg1">
                          <a:alpha val="0"/>
                        </a:schemeClr>
                      </a:gs>
                      <a:gs pos="100000">
                        <a:schemeClr val="bg1">
                          <a:alpha val="0"/>
                        </a:schemeClr>
                      </a:gs>
                    </a:gsLst>
                    <a:lin ang="5400000" scaled="1"/>
                  </a:gradFill>
                </a:ln>
                <a:gradFill>
                  <a:gsLst>
                    <a:gs pos="0">
                      <a:schemeClr val="accent1"/>
                    </a:gs>
                    <a:gs pos="100000">
                      <a:schemeClr val="accent1">
                        <a:lumMod val="75000"/>
                      </a:schemeClr>
                    </a:gs>
                  </a:gsLst>
                  <a:lin ang="5400000" scaled="1"/>
                </a:gradFill>
                <a:effectLst>
                  <a:outerShdw blurRad="50800" dist="38100" dir="2700000" algn="tl" rotWithShape="0">
                    <a:prstClr val="black">
                      <a:alpha val="40000"/>
                    </a:prstClr>
                  </a:outerShdw>
                </a:effectLst>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16600" b="1" i="0" u="none" strike="noStrike" kern="1200" cap="none" spc="0" normalizeH="0" baseline="0" noProof="0" dirty="0">
                <a:ln w="19050">
                  <a:gradFill>
                    <a:gsLst>
                      <a:gs pos="23000">
                        <a:prstClr val="white"/>
                      </a:gs>
                      <a:gs pos="56000">
                        <a:prstClr val="white">
                          <a:alpha val="0"/>
                        </a:prstClr>
                      </a:gs>
                      <a:gs pos="100000">
                        <a:prstClr val="white">
                          <a:alpha val="0"/>
                        </a:prstClr>
                      </a:gs>
                    </a:gsLst>
                    <a:lin ang="5400000" scaled="1"/>
                  </a:gradFill>
                </a:ln>
                <a:solidFill>
                  <a:srgbClr val="990100"/>
                </a:solidFill>
                <a:effectLst>
                  <a:outerShdw blurRad="50800" dist="38100" dir="2700000" algn="tl" rotWithShape="0">
                    <a:prstClr val="black">
                      <a:alpha val="40000"/>
                    </a:prstClr>
                  </a:outerShdw>
                </a:effectLst>
                <a:uLnTx/>
                <a:uFillTx/>
                <a:latin typeface="Arial Black" panose="020B0A04020102020204" pitchFamily="34" charset="0"/>
                <a:ea typeface="微软雅黑" panose="020B0503020204020204" pitchFamily="34" charset="-122"/>
                <a:cs typeface="+mn-ea"/>
                <a:sym typeface="+mn-lt"/>
              </a:rPr>
              <a:t>04</a:t>
            </a:r>
          </a:p>
        </p:txBody>
      </p:sp>
      <p:sp>
        <p:nvSpPr>
          <p:cNvPr id="8" name="矩形 7"/>
          <p:cNvSpPr/>
          <p:nvPr/>
        </p:nvSpPr>
        <p:spPr>
          <a:xfrm>
            <a:off x="-1" y="3792511"/>
            <a:ext cx="12191999" cy="167663"/>
          </a:xfrm>
          <a:prstGeom prst="rect">
            <a:avLst/>
          </a:prstGeom>
          <a:solidFill>
            <a:srgbClr val="990100"/>
          </a:solidFill>
          <a:ln>
            <a:solidFill>
              <a:srgbClr val="990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0" name="文本占位符 3"/>
          <p:cNvSpPr txBox="1"/>
          <p:nvPr/>
        </p:nvSpPr>
        <p:spPr>
          <a:xfrm>
            <a:off x="4293852" y="4746170"/>
            <a:ext cx="6424116" cy="920750"/>
          </a:xfrm>
          <a:prstGeom prst="rect">
            <a:avLst/>
          </a:prstGeom>
          <a:noFill/>
        </p:spPr>
        <p:txBody>
          <a:bodyPr vert="horz" wrap="square" lIns="91413" tIns="45706" rIns="91413" bIns="45706" rtlCol="0">
            <a:sp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6000" b="1" kern="1200" dirty="0" smtClean="0">
                <a:solidFill>
                  <a:srgbClr val="0C98FA"/>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6000" b="1" i="0" u="none" strike="noStrike" kern="1200" cap="none" spc="0" normalizeH="0" baseline="0" noProof="0" dirty="0">
                <a:ln>
                  <a:noFill/>
                </a:ln>
                <a:solidFill>
                  <a:srgbClr val="990100"/>
                </a:solidFill>
                <a:effectLst/>
                <a:uLnTx/>
                <a:uFillTx/>
                <a:latin typeface="微软雅黑" panose="020B0503020204020204" pitchFamily="34" charset="-122"/>
                <a:ea typeface="微软雅黑" panose="020B0503020204020204" pitchFamily="34" charset="-122"/>
                <a:cs typeface="+mn-cs"/>
              </a:rPr>
              <a:t>存储结构</a:t>
            </a:r>
          </a:p>
        </p:txBody>
      </p:sp>
      <p:cxnSp>
        <p:nvCxnSpPr>
          <p:cNvPr id="14" name="直接连接符 13"/>
          <p:cNvCxnSpPr/>
          <p:nvPr/>
        </p:nvCxnSpPr>
        <p:spPr>
          <a:xfrm>
            <a:off x="4467069" y="5722160"/>
            <a:ext cx="3354070" cy="0"/>
          </a:xfrm>
          <a:prstGeom prst="line">
            <a:avLst/>
          </a:prstGeom>
          <a:ln>
            <a:solidFill>
              <a:srgbClr val="9901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2474236" cy="632522"/>
            <a:chOff x="513139" y="331796"/>
            <a:chExt cx="2474236" cy="632522"/>
          </a:xfrm>
        </p:grpSpPr>
        <p:sp>
          <p:nvSpPr>
            <p:cNvPr id="28" name="文本框 27"/>
            <p:cNvSpPr txBox="1"/>
            <p:nvPr/>
          </p:nvSpPr>
          <p:spPr>
            <a:xfrm>
              <a:off x="1178895" y="380753"/>
              <a:ext cx="18084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双向链表</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34" name="图片 33"/>
          <p:cNvPicPr>
            <a:picLocks noChangeAspect="1"/>
          </p:cNvPicPr>
          <p:nvPr/>
        </p:nvPicPr>
        <p:blipFill>
          <a:blip r:embed="rId4"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35" name="组合 34"/>
          <p:cNvGrpSpPr/>
          <p:nvPr/>
        </p:nvGrpSpPr>
        <p:grpSpPr>
          <a:xfrm>
            <a:off x="9272989" y="190546"/>
            <a:ext cx="2545960" cy="731020"/>
            <a:chOff x="9488724" y="3354030"/>
            <a:chExt cx="2545960" cy="731020"/>
          </a:xfrm>
        </p:grpSpPr>
        <p:pic>
          <p:nvPicPr>
            <p:cNvPr id="36" name="图片 35"/>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39" name="图片 38"/>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40" name="文本框 39"/>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graphicFrame>
        <p:nvGraphicFramePr>
          <p:cNvPr id="2" name="表格 1"/>
          <p:cNvGraphicFramePr/>
          <p:nvPr>
            <p:custDataLst>
              <p:tags r:id="rId1"/>
            </p:custDataLst>
          </p:nvPr>
        </p:nvGraphicFramePr>
        <p:xfrm>
          <a:off x="1106170" y="1209040"/>
          <a:ext cx="9377680" cy="4167378"/>
        </p:xfrm>
        <a:graphic>
          <a:graphicData uri="http://schemas.openxmlformats.org/drawingml/2006/table">
            <a:tbl>
              <a:tblPr firstRow="1" bandRow="1">
                <a:tableStyleId>{5C22544A-7EE6-4342-B048-85BDC9FD1C3A}</a:tableStyleId>
              </a:tblPr>
              <a:tblGrid>
                <a:gridCol w="4688840">
                  <a:extLst>
                    <a:ext uri="{9D8B030D-6E8A-4147-A177-3AD203B41FA5}">
                      <a16:colId xmlns:a16="http://schemas.microsoft.com/office/drawing/2014/main" val="20000"/>
                    </a:ext>
                  </a:extLst>
                </a:gridCol>
                <a:gridCol w="4688840">
                  <a:extLst>
                    <a:ext uri="{9D8B030D-6E8A-4147-A177-3AD203B41FA5}">
                      <a16:colId xmlns:a16="http://schemas.microsoft.com/office/drawing/2014/main" val="20001"/>
                    </a:ext>
                  </a:extLst>
                </a:gridCol>
              </a:tblGrid>
              <a:tr h="381000">
                <a:tc>
                  <a:txBody>
                    <a:bodyPr/>
                    <a:lstStyle/>
                    <a:p>
                      <a:pPr>
                        <a:buNone/>
                      </a:pPr>
                      <a:r>
                        <a:rPr lang="zh-CN" altLang="en-US" sz="1865"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链表链接</a:t>
                      </a:r>
                    </a:p>
                  </a:txBody>
                  <a:tcPr/>
                </a:tc>
                <a:tc>
                  <a:txBody>
                    <a:bodyPr/>
                    <a:lstStyle/>
                    <a:p>
                      <a:pPr>
                        <a:buNone/>
                      </a:pPr>
                      <a:r>
                        <a:rPr lang="zh-CN" altLang="en-US" sz="1865" dirty="0">
                          <a:solidFill>
                            <a:schemeClr val="bg1"/>
                          </a:solidFill>
                          <a:latin typeface="Source Han Serif SC" panose="02020400000000000000" pitchFamily="18" charset="-122"/>
                          <a:ea typeface="Source Han Serif SC" panose="02020400000000000000" pitchFamily="18" charset="-122"/>
                          <a:sym typeface="Source Han Serif SC" panose="02020400000000000000" pitchFamily="18" charset="-122"/>
                        </a:rPr>
                        <a:t>链表结点内容</a:t>
                      </a:r>
                    </a:p>
                  </a:txBody>
                  <a:tcPr/>
                </a:tc>
                <a:extLst>
                  <a:ext uri="{0D108BD9-81ED-4DB2-BD59-A6C34878D82A}">
                    <a16:rowId xmlns:a16="http://schemas.microsoft.com/office/drawing/2014/main" val="10000"/>
                  </a:ext>
                </a:extLst>
              </a:tr>
              <a:tr h="381000">
                <a:tc>
                  <a:txBody>
                    <a:bodyPr/>
                    <a:lstStyle/>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class Node {</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    friend class Queue;</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private:</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    Customer* data;       // 节点存储的客户数据</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    Node* prev;           // 前一个节点指针</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    Node* next;           // 后一个节点指针</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    // 构造函数</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    Node(Customer* data) : data(data), prev(nullptr), next(nullptr) {}</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endParaRPr lang="zh-CN" altLang="en-US"/>
                    </a:p>
                  </a:txBody>
                  <a:tcPr/>
                </a:tc>
                <a:tc>
                  <a:txBody>
                    <a:bodyPr/>
                    <a:lstStyle/>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lass Customer {</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public:</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    string id;       // 客户ID</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    string name;     // 客户姓名</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    int priority;    // 优先级（对于VIP客户来说更高）</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r>
                        <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sym typeface="+mn-ea"/>
                        </a:rPr>
                        <a:t>};</a:t>
                      </a:r>
                      <a:endParaRPr lang="zh-CN" altLang="en-US" sz="1865" dirty="0">
                        <a:solidFill>
                          <a:schemeClr val="tx1">
                            <a:lumMod val="65000"/>
                            <a:lumOff val="35000"/>
                          </a:schemeClr>
                        </a:solidFill>
                        <a:latin typeface="Source Han Serif SC" panose="02020400000000000000" pitchFamily="18" charset="-122"/>
                        <a:ea typeface="Source Han Serif SC" panose="02020400000000000000" pitchFamily="18" charset="-122"/>
                      </a:endParaRPr>
                    </a:p>
                    <a:p>
                      <a:pPr>
                        <a:buNone/>
                      </a:pPr>
                      <a:endParaRPr lang="zh-CN" altLang="en-US"/>
                    </a:p>
                  </a:txBody>
                  <a:tcPr/>
                </a:tc>
                <a:extLst>
                  <a:ext uri="{0D108BD9-81ED-4DB2-BD59-A6C34878D82A}">
                    <a16:rowId xmlns:a16="http://schemas.microsoft.com/office/drawing/2014/main" val="10001"/>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3287036" cy="632522"/>
            <a:chOff x="513139" y="331796"/>
            <a:chExt cx="3287036" cy="632522"/>
          </a:xfrm>
        </p:grpSpPr>
        <p:sp>
          <p:nvSpPr>
            <p:cNvPr id="28" name="文本框 27"/>
            <p:cNvSpPr txBox="1"/>
            <p:nvPr/>
          </p:nvSpPr>
          <p:spPr>
            <a:xfrm>
              <a:off x="1178895" y="380753"/>
              <a:ext cx="26212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双向链表优点</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34" name="图片 33"/>
          <p:cNvPicPr>
            <a:picLocks noChangeAspect="1"/>
          </p:cNvPicPr>
          <p:nvPr/>
        </p:nvPicPr>
        <p:blipFill>
          <a:blip r:embed="rId4"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35" name="组合 34"/>
          <p:cNvGrpSpPr/>
          <p:nvPr/>
        </p:nvGrpSpPr>
        <p:grpSpPr>
          <a:xfrm>
            <a:off x="9272989" y="190546"/>
            <a:ext cx="2545960" cy="731020"/>
            <a:chOff x="9488724" y="3354030"/>
            <a:chExt cx="2545960" cy="731020"/>
          </a:xfrm>
        </p:grpSpPr>
        <p:pic>
          <p:nvPicPr>
            <p:cNvPr id="36" name="图片 35"/>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39" name="图片 38"/>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40" name="文本框 39"/>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graphicFrame>
        <p:nvGraphicFramePr>
          <p:cNvPr id="12" name="表格 11"/>
          <p:cNvGraphicFramePr/>
          <p:nvPr>
            <p:custDataLst>
              <p:tags r:id="rId1"/>
            </p:custDataLst>
          </p:nvPr>
        </p:nvGraphicFramePr>
        <p:xfrm>
          <a:off x="457200" y="1738630"/>
          <a:ext cx="11277600" cy="3449955"/>
        </p:xfrm>
        <a:graphic>
          <a:graphicData uri="http://schemas.openxmlformats.org/drawingml/2006/table">
            <a:tbl>
              <a:tblPr firstRow="1" bandRow="1">
                <a:tableStyleId>{5C22544A-7EE6-4342-B048-85BDC9FD1C3A}</a:tableStyleId>
              </a:tblPr>
              <a:tblGrid>
                <a:gridCol w="2715895">
                  <a:extLst>
                    <a:ext uri="{9D8B030D-6E8A-4147-A177-3AD203B41FA5}">
                      <a16:colId xmlns:a16="http://schemas.microsoft.com/office/drawing/2014/main" val="20000"/>
                    </a:ext>
                  </a:extLst>
                </a:gridCol>
                <a:gridCol w="4178300">
                  <a:extLst>
                    <a:ext uri="{9D8B030D-6E8A-4147-A177-3AD203B41FA5}">
                      <a16:colId xmlns:a16="http://schemas.microsoft.com/office/drawing/2014/main" val="20001"/>
                    </a:ext>
                  </a:extLst>
                </a:gridCol>
                <a:gridCol w="4383405">
                  <a:extLst>
                    <a:ext uri="{9D8B030D-6E8A-4147-A177-3AD203B41FA5}">
                      <a16:colId xmlns:a16="http://schemas.microsoft.com/office/drawing/2014/main" val="20002"/>
                    </a:ext>
                  </a:extLst>
                </a:gridCol>
              </a:tblGrid>
              <a:tr h="1081405">
                <a:tc>
                  <a:txBody>
                    <a:bodyPr/>
                    <a:lstStyle/>
                    <a:p>
                      <a:pPr indent="0" algn="ctr">
                        <a:lnSpc>
                          <a:spcPct val="120000"/>
                        </a:lnSpc>
                        <a:spcBef>
                          <a:spcPts val="0"/>
                        </a:spcBef>
                        <a:spcAft>
                          <a:spcPts val="0"/>
                        </a:spcAft>
                        <a:buNone/>
                      </a:pPr>
                      <a:r>
                        <a:rPr lang="zh-CN" altLang="en-US" sz="2000" b="1" spc="130" dirty="0">
                          <a:solidFill>
                            <a:schemeClr val="bg1"/>
                          </a:solidFill>
                          <a:latin typeface="华文楷体" panose="02010600040101010101" charset="-122"/>
                          <a:ea typeface="华文楷体" panose="02010600040101010101" charset="-122"/>
                          <a:sym typeface="Source Han Serif SC" panose="02020400000000000000" pitchFamily="18" charset="-122"/>
                        </a:rPr>
                        <a:t>动态存储</a:t>
                      </a:r>
                    </a:p>
                  </a:txBody>
                  <a:tcPr marL="317500" marR="317500" marT="215900" marB="215900" anchor="ctr"/>
                </a:tc>
                <a:tc>
                  <a:txBody>
                    <a:bodyPr/>
                    <a:lstStyle/>
                    <a:p>
                      <a:pPr indent="0" algn="ctr">
                        <a:lnSpc>
                          <a:spcPct val="120000"/>
                        </a:lnSpc>
                        <a:spcBef>
                          <a:spcPts val="0"/>
                        </a:spcBef>
                        <a:spcAft>
                          <a:spcPts val="0"/>
                        </a:spcAft>
                        <a:buNone/>
                      </a:pPr>
                      <a:r>
                        <a:rPr lang="zh-CN" altLang="en-US" sz="2000" b="1" spc="130" dirty="0">
                          <a:solidFill>
                            <a:schemeClr val="bg1"/>
                          </a:solidFill>
                          <a:latin typeface="华文楷体" panose="02010600040101010101" charset="-122"/>
                          <a:ea typeface="华文楷体" panose="02010600040101010101" charset="-122"/>
                          <a:cs typeface="华文楷体" panose="02010600040101010101" charset="-122"/>
                          <a:sym typeface="Source Han Serif SC" panose="02020400000000000000" pitchFamily="18" charset="-122"/>
                        </a:rPr>
                        <a:t>高效插入/删除</a:t>
                      </a:r>
                    </a:p>
                  </a:txBody>
                  <a:tcPr marL="317500" marR="317500" marT="215900" marB="215900" anchor="ctr"/>
                </a:tc>
                <a:tc>
                  <a:txBody>
                    <a:bodyPr/>
                    <a:lstStyle/>
                    <a:p>
                      <a:pPr indent="0" algn="ctr">
                        <a:lnSpc>
                          <a:spcPct val="120000"/>
                        </a:lnSpc>
                        <a:spcBef>
                          <a:spcPts val="0"/>
                        </a:spcBef>
                        <a:spcAft>
                          <a:spcPts val="0"/>
                        </a:spcAft>
                        <a:buNone/>
                      </a:pPr>
                      <a:r>
                        <a:rPr lang="zh-CN" altLang="en-US" sz="2000" b="1" spc="130" dirty="0">
                          <a:solidFill>
                            <a:schemeClr val="bg1"/>
                          </a:solidFill>
                          <a:latin typeface="华文楷体" panose="02010600040101010101" charset="-122"/>
                          <a:ea typeface="华文楷体" panose="02010600040101010101" charset="-122"/>
                          <a:sym typeface="Source Han Serif SC" panose="02020400000000000000" pitchFamily="18" charset="-122"/>
                        </a:rPr>
                        <a:t>灵活的客户优先级处理</a:t>
                      </a:r>
                    </a:p>
                  </a:txBody>
                  <a:tcPr marL="317500" marR="317500" marT="215900" marB="215900" anchor="ctr"/>
                </a:tc>
                <a:extLst>
                  <a:ext uri="{0D108BD9-81ED-4DB2-BD59-A6C34878D82A}">
                    <a16:rowId xmlns:a16="http://schemas.microsoft.com/office/drawing/2014/main" val="10000"/>
                  </a:ext>
                </a:extLst>
              </a:tr>
              <a:tr h="2368550">
                <a:tc>
                  <a:txBody>
                    <a:bodyPr/>
                    <a:lstStyle/>
                    <a:p>
                      <a:pPr indent="0" algn="l">
                        <a:lnSpc>
                          <a:spcPct val="120000"/>
                        </a:lnSpc>
                        <a:spcBef>
                          <a:spcPts val="0"/>
                        </a:spcBef>
                        <a:spcAft>
                          <a:spcPts val="0"/>
                        </a:spcAft>
                        <a:buNone/>
                      </a:pPr>
                      <a:r>
                        <a:rPr lang="zh-CN" altLang="en-US" sz="2000" b="0" spc="130" dirty="0">
                          <a:solidFill>
                            <a:schemeClr val="bg1">
                              <a:lumMod val="50000"/>
                            </a:schemeClr>
                          </a:solidFill>
                          <a:latin typeface="华文楷体" panose="02010600040101010101" charset="-122"/>
                          <a:ea typeface="华文楷体" panose="02010600040101010101" charset="-122"/>
                          <a:sym typeface="Source Han Serif SC" panose="02020400000000000000" pitchFamily="18" charset="-122"/>
                        </a:rPr>
                        <a:t>不需要预先定义大小，不设上限。能灵活应对客户数量变化。</a:t>
                      </a:r>
                    </a:p>
                  </a:txBody>
                  <a:tcPr marL="317500" marR="317500" marT="215900" marB="215900" anchor="ctr"/>
                </a:tc>
                <a:tc>
                  <a:txBody>
                    <a:bodyPr/>
                    <a:lstStyle/>
                    <a:p>
                      <a:pPr indent="0" algn="l">
                        <a:lnSpc>
                          <a:spcPct val="120000"/>
                        </a:lnSpc>
                        <a:spcBef>
                          <a:spcPts val="0"/>
                        </a:spcBef>
                        <a:spcAft>
                          <a:spcPts val="0"/>
                        </a:spcAft>
                        <a:buNone/>
                      </a:pPr>
                      <a:r>
                        <a:rPr lang="zh-CN" altLang="en-US" sz="2000" b="0" spc="130" dirty="0">
                          <a:solidFill>
                            <a:schemeClr val="bg1">
                              <a:lumMod val="50000"/>
                            </a:schemeClr>
                          </a:solidFill>
                          <a:latin typeface="华文楷体" panose="02010600040101010101" charset="-122"/>
                          <a:ea typeface="华文楷体" panose="02010600040101010101" charset="-122"/>
                          <a:cs typeface="华文楷体" panose="02010600040101010101" charset="-122"/>
                          <a:sym typeface="Source Han Serif SC" panose="02020400000000000000" pitchFamily="18" charset="-122"/>
                        </a:rPr>
                        <a:t>在任意位置插入和删除操作时间复杂度为O(1)，VIP客户或因故离开的普通客户可以迅速从队列中移除</a:t>
                      </a:r>
                    </a:p>
                  </a:txBody>
                  <a:tcPr marL="317500" marR="317500" marT="215900" marB="215900" anchor="ctr"/>
                </a:tc>
                <a:tc>
                  <a:txBody>
                    <a:bodyPr/>
                    <a:lstStyle/>
                    <a:p>
                      <a:pPr indent="0" algn="l">
                        <a:lnSpc>
                          <a:spcPct val="120000"/>
                        </a:lnSpc>
                        <a:spcBef>
                          <a:spcPts val="0"/>
                        </a:spcBef>
                        <a:spcAft>
                          <a:spcPts val="0"/>
                        </a:spcAft>
                        <a:buNone/>
                      </a:pPr>
                      <a:r>
                        <a:rPr lang="zh-CN" altLang="en-US" sz="2000" b="0" spc="130" dirty="0">
                          <a:solidFill>
                            <a:schemeClr val="bg1">
                              <a:lumMod val="50000"/>
                            </a:schemeClr>
                          </a:solidFill>
                          <a:latin typeface="华文楷体" panose="02010600040101010101" charset="-122"/>
                          <a:ea typeface="华文楷体" panose="02010600040101010101" charset="-122"/>
                          <a:cs typeface="华文楷体" panose="02010600040101010101" charset="-122"/>
                          <a:sym typeface="Source Han Serif SC" panose="02020400000000000000" pitchFamily="18" charset="-122"/>
                        </a:rPr>
                        <a:t>可以在链表的任意位置插入VIP客户，保持优先服务的原则。</a:t>
                      </a:r>
                    </a:p>
                  </a:txBody>
                  <a:tcPr marL="317500" marR="317500" marT="215900" marB="215900" anchor="ctr"/>
                </a:tc>
                <a:extLst>
                  <a:ext uri="{0D108BD9-81ED-4DB2-BD59-A6C34878D82A}">
                    <a16:rowId xmlns:a16="http://schemas.microsoft.com/office/drawing/2014/main" val="10001"/>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t="27425" b="27425"/>
          <a:stretch>
            <a:fillRect/>
          </a:stretch>
        </p:blipFill>
        <p:spPr>
          <a:xfrm>
            <a:off x="0" y="0"/>
            <a:ext cx="12191999" cy="3911141"/>
          </a:xfrm>
          <a:prstGeom prst="rect">
            <a:avLst/>
          </a:prstGeom>
        </p:spPr>
      </p:pic>
      <p:sp>
        <p:nvSpPr>
          <p:cNvPr id="6" name="文本占位符 12"/>
          <p:cNvSpPr txBox="1"/>
          <p:nvPr/>
        </p:nvSpPr>
        <p:spPr>
          <a:xfrm>
            <a:off x="1365587" y="4211122"/>
            <a:ext cx="2282014" cy="2646878"/>
          </a:xfrm>
          <a:prstGeom prst="rect">
            <a:avLst/>
          </a:prstGeom>
        </p:spPr>
        <p:txBody>
          <a:bodyPr vert="horz" wrap="none" lIns="0" tIns="0" rIns="0" bIns="0" rtlCol="0" anchor="ctr" anchorCtr="0">
            <a:noAutofit/>
          </a:bodyPr>
          <a:lstStyle>
            <a:lvl1pPr marL="0" indent="0" algn="l" defTabSz="914400" rtl="0" eaLnBrk="1" latinLnBrk="0" hangingPunct="1">
              <a:lnSpc>
                <a:spcPct val="90000"/>
              </a:lnSpc>
              <a:spcBef>
                <a:spcPts val="1000"/>
              </a:spcBef>
              <a:buFont typeface="Arial" panose="020B0604020202020204" pitchFamily="34" charset="0"/>
              <a:buNone/>
              <a:defRPr lang="en-US" altLang="zh-CN" sz="16600" b="1" kern="1200" spc="0" baseline="0" dirty="0">
                <a:ln w="19050">
                  <a:gradFill>
                    <a:gsLst>
                      <a:gs pos="23000">
                        <a:schemeClr val="bg1"/>
                      </a:gs>
                      <a:gs pos="56000">
                        <a:schemeClr val="bg1">
                          <a:alpha val="0"/>
                        </a:schemeClr>
                      </a:gs>
                      <a:gs pos="100000">
                        <a:schemeClr val="bg1">
                          <a:alpha val="0"/>
                        </a:schemeClr>
                      </a:gs>
                    </a:gsLst>
                    <a:lin ang="5400000" scaled="1"/>
                  </a:gradFill>
                </a:ln>
                <a:gradFill>
                  <a:gsLst>
                    <a:gs pos="0">
                      <a:schemeClr val="accent1"/>
                    </a:gs>
                    <a:gs pos="100000">
                      <a:schemeClr val="accent1">
                        <a:lumMod val="75000"/>
                      </a:schemeClr>
                    </a:gs>
                  </a:gsLst>
                  <a:lin ang="5400000" scaled="1"/>
                </a:gradFill>
                <a:effectLst>
                  <a:outerShdw blurRad="50800" dist="38100" dir="2700000" algn="tl" rotWithShape="0">
                    <a:prstClr val="black">
                      <a:alpha val="40000"/>
                    </a:prstClr>
                  </a:outerShdw>
                </a:effectLst>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16600" b="1" i="0" u="none" strike="noStrike" kern="1200" cap="none" spc="0" normalizeH="0" baseline="0" noProof="0" dirty="0">
                <a:ln w="19050">
                  <a:gradFill>
                    <a:gsLst>
                      <a:gs pos="23000">
                        <a:prstClr val="white"/>
                      </a:gs>
                      <a:gs pos="56000">
                        <a:prstClr val="white">
                          <a:alpha val="0"/>
                        </a:prstClr>
                      </a:gs>
                      <a:gs pos="100000">
                        <a:prstClr val="white">
                          <a:alpha val="0"/>
                        </a:prstClr>
                      </a:gs>
                    </a:gsLst>
                    <a:lin ang="5400000" scaled="1"/>
                  </a:gradFill>
                </a:ln>
                <a:solidFill>
                  <a:srgbClr val="990100"/>
                </a:solidFill>
                <a:effectLst>
                  <a:outerShdw blurRad="50800" dist="38100" dir="2700000" algn="tl" rotWithShape="0">
                    <a:prstClr val="black">
                      <a:alpha val="40000"/>
                    </a:prstClr>
                  </a:outerShdw>
                </a:effectLst>
                <a:uLnTx/>
                <a:uFillTx/>
                <a:latin typeface="Arial Black" panose="020B0A04020102020204" pitchFamily="34" charset="0"/>
                <a:ea typeface="微软雅黑" panose="020B0503020204020204" pitchFamily="34" charset="-122"/>
                <a:cs typeface="+mn-ea"/>
                <a:sym typeface="+mn-lt"/>
              </a:rPr>
              <a:t>05</a:t>
            </a:r>
          </a:p>
        </p:txBody>
      </p:sp>
      <p:sp>
        <p:nvSpPr>
          <p:cNvPr id="8" name="矩形 7"/>
          <p:cNvSpPr/>
          <p:nvPr/>
        </p:nvSpPr>
        <p:spPr>
          <a:xfrm>
            <a:off x="-1" y="3792511"/>
            <a:ext cx="12191999" cy="167663"/>
          </a:xfrm>
          <a:prstGeom prst="rect">
            <a:avLst/>
          </a:prstGeom>
          <a:solidFill>
            <a:srgbClr val="990100"/>
          </a:solidFill>
          <a:ln>
            <a:solidFill>
              <a:srgbClr val="990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0" name="文本占位符 3"/>
          <p:cNvSpPr txBox="1"/>
          <p:nvPr/>
        </p:nvSpPr>
        <p:spPr>
          <a:xfrm>
            <a:off x="4293852" y="4746170"/>
            <a:ext cx="6424116" cy="920750"/>
          </a:xfrm>
          <a:prstGeom prst="rect">
            <a:avLst/>
          </a:prstGeom>
          <a:noFill/>
        </p:spPr>
        <p:txBody>
          <a:bodyPr vert="horz" wrap="square" lIns="91413" tIns="45706" rIns="91413" bIns="45706" rtlCol="0">
            <a:sp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6000" b="1" kern="1200" dirty="0" smtClean="0">
                <a:solidFill>
                  <a:srgbClr val="0C98FA"/>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6000" b="1" i="0" u="none" strike="noStrike" kern="1200" cap="none" spc="0" normalizeH="0" baseline="0" noProof="0" dirty="0">
                <a:ln>
                  <a:noFill/>
                </a:ln>
                <a:solidFill>
                  <a:srgbClr val="990100"/>
                </a:solidFill>
                <a:effectLst/>
                <a:uLnTx/>
                <a:uFillTx/>
                <a:latin typeface="微软雅黑" panose="020B0503020204020204" pitchFamily="34" charset="-122"/>
                <a:ea typeface="微软雅黑" panose="020B0503020204020204" pitchFamily="34" charset="-122"/>
                <a:cs typeface="+mn-cs"/>
              </a:rPr>
              <a:t>时间复杂度分析</a:t>
            </a:r>
          </a:p>
        </p:txBody>
      </p:sp>
      <p:cxnSp>
        <p:nvCxnSpPr>
          <p:cNvPr id="14" name="直接连接符 13"/>
          <p:cNvCxnSpPr/>
          <p:nvPr/>
        </p:nvCxnSpPr>
        <p:spPr>
          <a:xfrm>
            <a:off x="4467069" y="5722160"/>
            <a:ext cx="6086006" cy="0"/>
          </a:xfrm>
          <a:prstGeom prst="line">
            <a:avLst/>
          </a:prstGeom>
          <a:ln>
            <a:solidFill>
              <a:srgbClr val="9901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2880636" cy="632522"/>
            <a:chOff x="513139" y="331796"/>
            <a:chExt cx="2880636" cy="632522"/>
          </a:xfrm>
        </p:grpSpPr>
        <p:sp>
          <p:nvSpPr>
            <p:cNvPr id="28" name="文本框 27"/>
            <p:cNvSpPr txBox="1"/>
            <p:nvPr/>
          </p:nvSpPr>
          <p:spPr>
            <a:xfrm>
              <a:off x="1178895" y="380753"/>
              <a:ext cx="22148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时间复杂度</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34" name="图片 33"/>
          <p:cNvPicPr>
            <a:picLocks noChangeAspect="1"/>
          </p:cNvPicPr>
          <p:nvPr/>
        </p:nvPicPr>
        <p:blipFill>
          <a:blip r:embed="rId33"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35" name="组合 34"/>
          <p:cNvGrpSpPr/>
          <p:nvPr/>
        </p:nvGrpSpPr>
        <p:grpSpPr>
          <a:xfrm>
            <a:off x="9272989" y="190546"/>
            <a:ext cx="2545960" cy="731020"/>
            <a:chOff x="9488724" y="3354030"/>
            <a:chExt cx="2545960" cy="731020"/>
          </a:xfrm>
        </p:grpSpPr>
        <p:pic>
          <p:nvPicPr>
            <p:cNvPr id="36" name="图片 35"/>
            <p:cNvPicPr>
              <a:picLocks noChangeAspect="1"/>
            </p:cNvPicPr>
            <p:nvPr/>
          </p:nvPicPr>
          <p:blipFill>
            <a:blip r:embed="rId34"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39" name="图片 38"/>
            <p:cNvPicPr>
              <a:picLocks noChangeAspect="1"/>
            </p:cNvPicPr>
            <p:nvPr/>
          </p:nvPicPr>
          <p:blipFill>
            <a:blip r:embed="rId35"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40" name="文本框 39"/>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grpSp>
        <p:nvGrpSpPr>
          <p:cNvPr id="2" name="组合 1"/>
          <p:cNvGrpSpPr/>
          <p:nvPr>
            <p:custDataLst>
              <p:tags r:id="rId1"/>
            </p:custDataLst>
          </p:nvPr>
        </p:nvGrpSpPr>
        <p:grpSpPr bwMode="auto">
          <a:xfrm>
            <a:off x="7435219" y="2699939"/>
            <a:ext cx="2041172" cy="1967442"/>
            <a:chOff x="0" y="0"/>
            <a:chExt cx="1671177" cy="1609411"/>
          </a:xfrm>
          <a:solidFill>
            <a:srgbClr val="005825"/>
          </a:solidFill>
          <a:effectLst/>
        </p:grpSpPr>
        <p:sp>
          <p:nvSpPr>
            <p:cNvPr id="13" name="右箭头 55"/>
            <p:cNvSpPr/>
            <p:nvPr>
              <p:custDataLst>
                <p:tags r:id="rId29"/>
              </p:custDataLst>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rgbClr val="9901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2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14" name="TextBox 14"/>
            <p:cNvSpPr txBox="1">
              <a:spLocks noChangeArrowheads="1"/>
            </p:cNvSpPr>
            <p:nvPr>
              <p:custDataLst>
                <p:tags r:id="rId30"/>
              </p:custDataLst>
            </p:nvPr>
          </p:nvSpPr>
          <p:spPr bwMode="auto">
            <a:xfrm>
              <a:off x="680641" y="543095"/>
              <a:ext cx="537048" cy="50631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420" b="0" i="0" u="none" strike="noStrike" kern="120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rPr>
                <a:t>05</a:t>
              </a:r>
              <a:endParaRPr kumimoji="0" lang="zh-CN" altLang="en-US" sz="3420" b="0" i="0" u="none" strike="noStrike" kern="120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endParaRPr>
            </a:p>
          </p:txBody>
        </p:sp>
      </p:grpSp>
      <p:grpSp>
        <p:nvGrpSpPr>
          <p:cNvPr id="15" name="组合 14"/>
          <p:cNvGrpSpPr/>
          <p:nvPr>
            <p:custDataLst>
              <p:tags r:id="rId2"/>
            </p:custDataLst>
          </p:nvPr>
        </p:nvGrpSpPr>
        <p:grpSpPr bwMode="auto">
          <a:xfrm>
            <a:off x="5780610" y="2699939"/>
            <a:ext cx="2041924" cy="1967442"/>
            <a:chOff x="0" y="0"/>
            <a:chExt cx="1671177" cy="1609411"/>
          </a:xfrm>
          <a:solidFill>
            <a:srgbClr val="009DD9"/>
          </a:solidFill>
        </p:grpSpPr>
        <p:sp>
          <p:nvSpPr>
            <p:cNvPr id="16" name="右箭头 55"/>
            <p:cNvSpPr/>
            <p:nvPr>
              <p:custDataLst>
                <p:tags r:id="rId27"/>
              </p:custDataLst>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ysClr val="window" lastClr="FFFFFF">
                <a:lumMod val="50000"/>
              </a:sysClr>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20" b="0" i="0" u="none" strike="noStrike" kern="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17" name="TextBox 17"/>
            <p:cNvSpPr txBox="1">
              <a:spLocks noChangeArrowheads="1"/>
            </p:cNvSpPr>
            <p:nvPr>
              <p:custDataLst>
                <p:tags r:id="rId28"/>
              </p:custDataLst>
            </p:nvPr>
          </p:nvSpPr>
          <p:spPr bwMode="auto">
            <a:xfrm>
              <a:off x="681551" y="543095"/>
              <a:ext cx="523731" cy="506316"/>
            </a:xfrm>
            <a:prstGeom prst="rect">
              <a:avLst/>
            </a:prstGeom>
            <a:solidFill>
              <a:sysClr val="window" lastClr="FFFFFF">
                <a:lumMod val="50000"/>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420" b="0" i="0" u="none" strike="noStrike" kern="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rPr>
                <a:t>04</a:t>
              </a:r>
              <a:endParaRPr kumimoji="0" lang="zh-CN" altLang="en-US" sz="3420" b="0" i="0" u="none" strike="noStrike" kern="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endParaRPr>
            </a:p>
          </p:txBody>
        </p:sp>
      </p:grpSp>
      <p:grpSp>
        <p:nvGrpSpPr>
          <p:cNvPr id="18" name="组合 20"/>
          <p:cNvGrpSpPr/>
          <p:nvPr>
            <p:custDataLst>
              <p:tags r:id="rId3"/>
            </p:custDataLst>
          </p:nvPr>
        </p:nvGrpSpPr>
        <p:grpSpPr bwMode="auto">
          <a:xfrm>
            <a:off x="4126004" y="2699939"/>
            <a:ext cx="2041922" cy="1967442"/>
            <a:chOff x="0" y="0"/>
            <a:chExt cx="1671177" cy="1609411"/>
          </a:xfrm>
          <a:solidFill>
            <a:srgbClr val="005825"/>
          </a:solidFill>
          <a:effectLst/>
        </p:grpSpPr>
        <p:sp>
          <p:nvSpPr>
            <p:cNvPr id="19" name="右箭头 55"/>
            <p:cNvSpPr/>
            <p:nvPr>
              <p:custDataLst>
                <p:tags r:id="rId25"/>
              </p:custDataLst>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rgbClr val="9901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2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0" name="TextBox 22"/>
            <p:cNvSpPr txBox="1">
              <a:spLocks noChangeArrowheads="1"/>
            </p:cNvSpPr>
            <p:nvPr>
              <p:custDataLst>
                <p:tags r:id="rId26"/>
              </p:custDataLst>
            </p:nvPr>
          </p:nvSpPr>
          <p:spPr bwMode="auto">
            <a:xfrm>
              <a:off x="681551" y="543095"/>
              <a:ext cx="534227" cy="50631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420" b="0" i="0" u="none" strike="noStrike" kern="120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rPr>
                <a:t>03</a:t>
              </a:r>
              <a:endParaRPr kumimoji="0" lang="zh-CN" altLang="en-US" sz="3420" b="0" i="0" u="none" strike="noStrike" kern="120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endParaRPr>
            </a:p>
          </p:txBody>
        </p:sp>
      </p:grpSp>
      <p:grpSp>
        <p:nvGrpSpPr>
          <p:cNvPr id="21" name="组合 25"/>
          <p:cNvGrpSpPr/>
          <p:nvPr>
            <p:custDataLst>
              <p:tags r:id="rId4"/>
            </p:custDataLst>
          </p:nvPr>
        </p:nvGrpSpPr>
        <p:grpSpPr bwMode="auto">
          <a:xfrm>
            <a:off x="2471395" y="2699939"/>
            <a:ext cx="2041924" cy="1967442"/>
            <a:chOff x="0" y="0"/>
            <a:chExt cx="1671177" cy="1609411"/>
          </a:xfrm>
          <a:solidFill>
            <a:srgbClr val="009DD9"/>
          </a:solidFill>
        </p:grpSpPr>
        <p:sp>
          <p:nvSpPr>
            <p:cNvPr id="22" name="右箭头 55"/>
            <p:cNvSpPr/>
            <p:nvPr>
              <p:custDataLst>
                <p:tags r:id="rId23"/>
              </p:custDataLst>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ysClr val="window" lastClr="FFFFFF">
                <a:lumMod val="50000"/>
              </a:sysClr>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20" b="0" i="0" u="none" strike="noStrike" kern="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23" name="TextBox 27"/>
            <p:cNvSpPr txBox="1">
              <a:spLocks noChangeArrowheads="1"/>
            </p:cNvSpPr>
            <p:nvPr>
              <p:custDataLst>
                <p:tags r:id="rId24"/>
              </p:custDataLst>
            </p:nvPr>
          </p:nvSpPr>
          <p:spPr bwMode="auto">
            <a:xfrm>
              <a:off x="681551" y="543095"/>
              <a:ext cx="523731" cy="506316"/>
            </a:xfrm>
            <a:prstGeom prst="rect">
              <a:avLst/>
            </a:prstGeom>
            <a:solidFill>
              <a:sysClr val="window" lastClr="FFFFFF">
                <a:lumMod val="50000"/>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420" b="0" i="0" u="none" strike="noStrike" kern="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rPr>
                <a:t>02</a:t>
              </a:r>
              <a:endParaRPr kumimoji="0" lang="zh-CN" altLang="en-US" sz="3420" b="0" i="0" u="none" strike="noStrike" kern="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endParaRPr>
            </a:p>
          </p:txBody>
        </p:sp>
      </p:grpSp>
      <p:grpSp>
        <p:nvGrpSpPr>
          <p:cNvPr id="24" name="组合 31"/>
          <p:cNvGrpSpPr/>
          <p:nvPr>
            <p:custDataLst>
              <p:tags r:id="rId5"/>
            </p:custDataLst>
          </p:nvPr>
        </p:nvGrpSpPr>
        <p:grpSpPr bwMode="auto">
          <a:xfrm>
            <a:off x="814959" y="2699939"/>
            <a:ext cx="2043752" cy="1967442"/>
            <a:chOff x="0" y="0"/>
            <a:chExt cx="1671177" cy="1609411"/>
          </a:xfrm>
          <a:solidFill>
            <a:srgbClr val="0070C0"/>
          </a:solidFill>
          <a:effectLst/>
        </p:grpSpPr>
        <p:sp>
          <p:nvSpPr>
            <p:cNvPr id="25" name="右箭头 55"/>
            <p:cNvSpPr/>
            <p:nvPr>
              <p:custDataLst>
                <p:tags r:id="rId21"/>
              </p:custDataLst>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rgbClr val="9901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2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26" name="TextBox 33"/>
            <p:cNvSpPr txBox="1">
              <a:spLocks noChangeArrowheads="1"/>
            </p:cNvSpPr>
            <p:nvPr>
              <p:custDataLst>
                <p:tags r:id="rId22"/>
              </p:custDataLst>
            </p:nvPr>
          </p:nvSpPr>
          <p:spPr bwMode="auto">
            <a:xfrm>
              <a:off x="681551" y="543095"/>
              <a:ext cx="480007" cy="50631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420" b="0" i="0" u="none" strike="noStrike" kern="120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rPr>
                <a:t>01</a:t>
              </a:r>
              <a:endParaRPr kumimoji="0" lang="zh-CN" altLang="en-US" sz="3420" b="0" i="0" u="none" strike="noStrike" kern="120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endParaRPr>
            </a:p>
          </p:txBody>
        </p:sp>
      </p:grpSp>
      <p:cxnSp>
        <p:nvCxnSpPr>
          <p:cNvPr id="30" name="直接连接符 36"/>
          <p:cNvCxnSpPr>
            <a:cxnSpLocks noChangeShapeType="1"/>
          </p:cNvCxnSpPr>
          <p:nvPr>
            <p:custDataLst>
              <p:tags r:id="rId6"/>
            </p:custDataLst>
          </p:nvPr>
        </p:nvCxnSpPr>
        <p:spPr bwMode="auto">
          <a:xfrm flipV="1">
            <a:off x="1186523" y="1013026"/>
            <a:ext cx="9525" cy="1877060"/>
          </a:xfrm>
          <a:prstGeom prst="line">
            <a:avLst/>
          </a:prstGeom>
          <a:noFill/>
          <a:ln w="6350">
            <a:solidFill>
              <a:sysClr val="windowText" lastClr="000000">
                <a:lumMod val="75000"/>
                <a:lumOff val="25000"/>
                <a:alpha val="98038"/>
              </a:sys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31" name="矩形 1"/>
          <p:cNvSpPr>
            <a:spLocks noChangeArrowheads="1"/>
          </p:cNvSpPr>
          <p:nvPr>
            <p:custDataLst>
              <p:tags r:id="rId7"/>
            </p:custDataLst>
          </p:nvPr>
        </p:nvSpPr>
        <p:spPr bwMode="auto">
          <a:xfrm>
            <a:off x="1285875" y="1071245"/>
            <a:ext cx="3055620" cy="193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p>
            <a:pPr marL="0" marR="0" lvl="0" indent="0" algn="l" defTabSz="1102995" rtl="0" eaLnBrk="1" fontAlgn="auto" latinLnBrk="0" hangingPunct="1">
              <a:lnSpc>
                <a:spcPct val="150000"/>
              </a:lnSpc>
              <a:spcBef>
                <a:spcPts val="0"/>
              </a:spcBef>
              <a:spcAft>
                <a:spcPts val="0"/>
              </a:spcAft>
              <a:buClrTx/>
              <a:buSzTx/>
              <a:buFontTx/>
              <a:buNone/>
              <a:defRPr/>
            </a:pPr>
            <a:r>
              <a:rPr kumimoji="0" sz="1345"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普通客户入队 (enqueueNormal)：</a:t>
            </a:r>
          </a:p>
          <a:p>
            <a:pPr marL="0" marR="0" lvl="0" indent="0" algn="l" defTabSz="1102995" rtl="0" eaLnBrk="1" fontAlgn="auto" latinLnBrk="0" hangingPunct="1">
              <a:lnSpc>
                <a:spcPct val="150000"/>
              </a:lnSpc>
              <a:spcBef>
                <a:spcPts val="0"/>
              </a:spcBef>
              <a:spcAft>
                <a:spcPts val="0"/>
              </a:spcAft>
              <a:buClrTx/>
              <a:buSzTx/>
              <a:buFontTx/>
              <a:buNone/>
              <a:defRPr/>
            </a:pPr>
            <a:r>
              <a:rPr kumimoji="0" sz="1345"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将普通客户加入普通客户队列，实际上是在队列尾部插入客户。由于我们使用的是链表实现的队列，插入操作的时间复杂度为 O(1)。</a:t>
            </a:r>
          </a:p>
        </p:txBody>
      </p:sp>
      <p:cxnSp>
        <p:nvCxnSpPr>
          <p:cNvPr id="32" name="直接连接符 38"/>
          <p:cNvCxnSpPr>
            <a:cxnSpLocks noChangeShapeType="1"/>
          </p:cNvCxnSpPr>
          <p:nvPr>
            <p:custDataLst>
              <p:tags r:id="rId8"/>
            </p:custDataLst>
          </p:nvPr>
        </p:nvCxnSpPr>
        <p:spPr bwMode="auto">
          <a:xfrm flipH="1" flipV="1">
            <a:off x="2770700" y="4593402"/>
            <a:ext cx="635" cy="1749425"/>
          </a:xfrm>
          <a:prstGeom prst="line">
            <a:avLst/>
          </a:prstGeom>
          <a:noFill/>
          <a:ln w="6350">
            <a:solidFill>
              <a:sysClr val="windowText" lastClr="000000">
                <a:lumMod val="75000"/>
                <a:lumOff val="25000"/>
                <a:alpha val="98038"/>
              </a:sys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33" name="矩形 1"/>
          <p:cNvSpPr>
            <a:spLocks noChangeArrowheads="1"/>
          </p:cNvSpPr>
          <p:nvPr>
            <p:custDataLst>
              <p:tags r:id="rId9"/>
            </p:custDataLst>
          </p:nvPr>
        </p:nvSpPr>
        <p:spPr bwMode="auto">
          <a:xfrm>
            <a:off x="2832212" y="4788356"/>
            <a:ext cx="2314752" cy="1649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0" marR="0" lvl="0" indent="0" algn="l" defTabSz="1102995" rtl="0" eaLnBrk="1" fontAlgn="auto" latinLnBrk="0" hangingPunct="1">
              <a:lnSpc>
                <a:spcPct val="150000"/>
              </a:lnSpc>
              <a:spcBef>
                <a:spcPts val="0"/>
              </a:spcBef>
              <a:spcAft>
                <a:spcPts val="0"/>
              </a:spcAft>
              <a:buClrTx/>
              <a:buSzTx/>
              <a:buFontTx/>
              <a:buNone/>
              <a:defRPr/>
            </a:pPr>
            <a:r>
              <a:rPr kumimoji="0" sz="1345"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2.VIP客户入队 (enqueueVIP)：</a:t>
            </a:r>
          </a:p>
          <a:p>
            <a:pPr marL="0" marR="0" lvl="0" indent="0" algn="l" defTabSz="1102995" rtl="0" eaLnBrk="1" fontAlgn="auto" latinLnBrk="0" hangingPunct="1">
              <a:lnSpc>
                <a:spcPct val="150000"/>
              </a:lnSpc>
              <a:spcBef>
                <a:spcPts val="0"/>
              </a:spcBef>
              <a:spcAft>
                <a:spcPts val="0"/>
              </a:spcAft>
              <a:buClrTx/>
              <a:buSzTx/>
              <a:buFontTx/>
              <a:buNone/>
              <a:defRPr/>
            </a:pPr>
            <a:r>
              <a:rPr kumimoji="0" sz="1345"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同样地，VIP客户的入队也是在链表尾部插入节点，时间复杂度为 O(1)。</a:t>
            </a:r>
          </a:p>
        </p:txBody>
      </p:sp>
      <p:cxnSp>
        <p:nvCxnSpPr>
          <p:cNvPr id="3" name="直接连接符 40"/>
          <p:cNvCxnSpPr>
            <a:cxnSpLocks noChangeShapeType="1"/>
          </p:cNvCxnSpPr>
          <p:nvPr>
            <p:custDataLst>
              <p:tags r:id="rId10"/>
            </p:custDataLst>
          </p:nvPr>
        </p:nvCxnSpPr>
        <p:spPr bwMode="auto">
          <a:xfrm flipV="1">
            <a:off x="4442886" y="485976"/>
            <a:ext cx="17780" cy="2404110"/>
          </a:xfrm>
          <a:prstGeom prst="line">
            <a:avLst/>
          </a:prstGeom>
          <a:noFill/>
          <a:ln w="6350">
            <a:solidFill>
              <a:sysClr val="windowText" lastClr="000000">
                <a:lumMod val="75000"/>
                <a:lumOff val="25000"/>
                <a:alpha val="98038"/>
              </a:sys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 name="矩形 1"/>
          <p:cNvSpPr>
            <a:spLocks noChangeArrowheads="1"/>
          </p:cNvSpPr>
          <p:nvPr>
            <p:custDataLst>
              <p:tags r:id="rId11"/>
            </p:custDataLst>
          </p:nvPr>
        </p:nvSpPr>
        <p:spPr bwMode="auto">
          <a:xfrm>
            <a:off x="4594860" y="375285"/>
            <a:ext cx="2952750" cy="230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algn="l" defTabSz="1102995" rtl="0" eaLnBrk="1" fontAlgn="auto" latinLnBrk="0" hangingPunct="1">
              <a:lnSpc>
                <a:spcPct val="150000"/>
              </a:lnSpc>
              <a:spcBef>
                <a:spcPts val="0"/>
              </a:spcBef>
              <a:spcAft>
                <a:spcPts val="0"/>
              </a:spcAft>
              <a:buClrTx/>
              <a:buSzTx/>
              <a:buFontTx/>
              <a:buNone/>
              <a:defRPr/>
            </a:pPr>
            <a:r>
              <a:rPr kumimoji="0" sz="1200"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3.服务客户 (serveCustomer)：</a:t>
            </a:r>
          </a:p>
          <a:p>
            <a:pPr marL="0" marR="0" lvl="0" algn="l" defTabSz="1102995" rtl="0" eaLnBrk="1" fontAlgn="auto" latinLnBrk="0" hangingPunct="1">
              <a:lnSpc>
                <a:spcPct val="150000"/>
              </a:lnSpc>
              <a:spcBef>
                <a:spcPts val="0"/>
              </a:spcBef>
              <a:spcAft>
                <a:spcPts val="0"/>
              </a:spcAft>
              <a:buClrTx/>
              <a:buSzTx/>
              <a:buFontTx/>
              <a:buNone/>
              <a:defRPr/>
            </a:pPr>
            <a:r>
              <a:rPr kumimoji="0" sz="1200"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在服务时，我们首先检查VIP客户队列是否为空。如果VIP队列不为空，从队首取出一个客户进行服务，否则处理普通客户队列。</a:t>
            </a:r>
          </a:p>
          <a:p>
            <a:pPr marL="0" marR="0" lvl="0" algn="l" defTabSz="1102995" rtl="0" eaLnBrk="1" fontAlgn="auto" latinLnBrk="0" hangingPunct="1">
              <a:lnSpc>
                <a:spcPct val="150000"/>
              </a:lnSpc>
              <a:spcBef>
                <a:spcPts val="0"/>
              </a:spcBef>
              <a:spcAft>
                <a:spcPts val="0"/>
              </a:spcAft>
              <a:buClrTx/>
              <a:buSzTx/>
              <a:buFontTx/>
              <a:buNone/>
              <a:defRPr/>
            </a:pPr>
            <a:r>
              <a:rPr kumimoji="0" sz="1200"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取出队首元素的时间复杂度为 O(1)，无论是VIP客户还是普通客户，出队操作在链表头部进行，时间复杂度均为 O(1)。</a:t>
            </a:r>
          </a:p>
        </p:txBody>
      </p:sp>
      <p:cxnSp>
        <p:nvCxnSpPr>
          <p:cNvPr id="5" name="直接连接符 43"/>
          <p:cNvCxnSpPr>
            <a:cxnSpLocks noChangeShapeType="1"/>
          </p:cNvCxnSpPr>
          <p:nvPr>
            <p:custDataLst>
              <p:tags r:id="rId12"/>
            </p:custDataLst>
          </p:nvPr>
        </p:nvCxnSpPr>
        <p:spPr bwMode="auto">
          <a:xfrm flipH="1" flipV="1">
            <a:off x="5931811" y="4849942"/>
            <a:ext cx="8255" cy="1710690"/>
          </a:xfrm>
          <a:prstGeom prst="line">
            <a:avLst/>
          </a:prstGeom>
          <a:noFill/>
          <a:ln w="6350">
            <a:solidFill>
              <a:sysClr val="windowText" lastClr="000000">
                <a:lumMod val="75000"/>
                <a:lumOff val="25000"/>
                <a:alpha val="98038"/>
              </a:sys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6" name="矩形 1"/>
          <p:cNvSpPr>
            <a:spLocks noChangeArrowheads="1"/>
          </p:cNvSpPr>
          <p:nvPr>
            <p:custDataLst>
              <p:tags r:id="rId13"/>
            </p:custDataLst>
          </p:nvPr>
        </p:nvSpPr>
        <p:spPr bwMode="auto">
          <a:xfrm>
            <a:off x="5938520" y="4788535"/>
            <a:ext cx="2779395" cy="2030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l" defTabSz="1102995" rtl="0" eaLnBrk="1" fontAlgn="auto" latinLnBrk="0" hangingPunct="1">
              <a:lnSpc>
                <a:spcPct val="150000"/>
              </a:lnSpc>
              <a:spcBef>
                <a:spcPts val="0"/>
              </a:spcBef>
              <a:spcAft>
                <a:spcPts val="0"/>
              </a:spcAft>
              <a:buClrTx/>
              <a:buSzTx/>
              <a:buFontTx/>
              <a:buNone/>
              <a:defRPr/>
            </a:pPr>
            <a:r>
              <a:rPr kumimoji="0" lang="en-US" sz="1200" b="0"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4.重新排队 (reEnQueueCustomer)：</a:t>
            </a:r>
          </a:p>
          <a:p>
            <a:pPr marL="0" marR="0" lvl="0" indent="0" algn="l" defTabSz="1102995" rtl="0" eaLnBrk="1" fontAlgn="auto" latinLnBrk="0" hangingPunct="1">
              <a:lnSpc>
                <a:spcPct val="150000"/>
              </a:lnSpc>
              <a:spcBef>
                <a:spcPts val="0"/>
              </a:spcBef>
              <a:spcAft>
                <a:spcPts val="0"/>
              </a:spcAft>
              <a:buClrTx/>
              <a:buSzTx/>
              <a:buFontTx/>
              <a:buNone/>
              <a:defRPr/>
            </a:pPr>
            <a:r>
              <a:rPr kumimoji="0" lang="en-US" sz="1200" b="0"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在某些情况下，客户可能需要重新排队。这会涉及在链表中间插入客户，或者从中删除客户并重新插入指定位置。</a:t>
            </a:r>
          </a:p>
          <a:p>
            <a:pPr marL="0" marR="0" lvl="0" indent="0" algn="l" defTabSz="1102995" rtl="0" eaLnBrk="1" fontAlgn="auto" latinLnBrk="0" hangingPunct="1">
              <a:lnSpc>
                <a:spcPct val="150000"/>
              </a:lnSpc>
              <a:spcBef>
                <a:spcPts val="0"/>
              </a:spcBef>
              <a:spcAft>
                <a:spcPts val="0"/>
              </a:spcAft>
              <a:buClrTx/>
              <a:buSzTx/>
              <a:buFontTx/>
              <a:buNone/>
              <a:defRPr/>
            </a:pPr>
            <a:r>
              <a:rPr kumimoji="0" lang="en-US" sz="1200" b="0" i="0" u="none" strike="noStrike" kern="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在链表中查找指定位置的时间复杂度为 O(n)，其中 n 是队列中客户的数量。插入和删除操作的时间复杂度为 O(1)。</a:t>
            </a:r>
          </a:p>
        </p:txBody>
      </p:sp>
      <p:cxnSp>
        <p:nvCxnSpPr>
          <p:cNvPr id="7" name="直接连接符 6"/>
          <p:cNvCxnSpPr>
            <a:cxnSpLocks noChangeShapeType="1"/>
          </p:cNvCxnSpPr>
          <p:nvPr>
            <p:custDataLst>
              <p:tags r:id="rId14"/>
            </p:custDataLst>
          </p:nvPr>
        </p:nvCxnSpPr>
        <p:spPr bwMode="auto">
          <a:xfrm flipV="1">
            <a:off x="7699247" y="1432761"/>
            <a:ext cx="0" cy="1457325"/>
          </a:xfrm>
          <a:prstGeom prst="line">
            <a:avLst/>
          </a:prstGeom>
          <a:noFill/>
          <a:ln w="6350">
            <a:solidFill>
              <a:sysClr val="windowText" lastClr="000000">
                <a:lumMod val="75000"/>
                <a:lumOff val="25000"/>
                <a:alpha val="98038"/>
              </a:sys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1" name="矩形 1"/>
          <p:cNvSpPr>
            <a:spLocks noChangeArrowheads="1"/>
          </p:cNvSpPr>
          <p:nvPr>
            <p:custDataLst>
              <p:tags r:id="rId15"/>
            </p:custDataLst>
          </p:nvPr>
        </p:nvSpPr>
        <p:spPr bwMode="auto">
          <a:xfrm>
            <a:off x="7800847" y="1317622"/>
            <a:ext cx="2314752" cy="1649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0" marR="0" lvl="0" indent="0" algn="l" defTabSz="1102995" rtl="0" eaLnBrk="1" fontAlgn="auto" latinLnBrk="0" hangingPunct="1">
              <a:lnSpc>
                <a:spcPct val="150000"/>
              </a:lnSpc>
              <a:spcBef>
                <a:spcPts val="0"/>
              </a:spcBef>
              <a:spcAft>
                <a:spcPts val="0"/>
              </a:spcAft>
              <a:buClrTx/>
              <a:buSzTx/>
              <a:buFontTx/>
              <a:buNone/>
              <a:defRPr/>
            </a:pPr>
            <a:r>
              <a:rPr kumimoji="0" sz="1345"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队列状态检查 (isEmpty)：</a:t>
            </a:r>
          </a:p>
          <a:p>
            <a:pPr marL="0" marR="0" lvl="0" indent="0" algn="l" defTabSz="1102995" rtl="0" eaLnBrk="1" fontAlgn="auto" latinLnBrk="0" hangingPunct="1">
              <a:lnSpc>
                <a:spcPct val="150000"/>
              </a:lnSpc>
              <a:spcBef>
                <a:spcPts val="0"/>
              </a:spcBef>
              <a:spcAft>
                <a:spcPts val="0"/>
              </a:spcAft>
              <a:buClrTx/>
              <a:buSzTx/>
              <a:buFontTx/>
              <a:buNone/>
              <a:defRPr/>
            </a:pPr>
            <a:r>
              <a:rPr kumimoji="0" sz="1345"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检查VIP队列或普通队列是否为空，只需检查链表的头指针是否为空，时间复杂度为 O(1)。</a:t>
            </a:r>
          </a:p>
        </p:txBody>
      </p:sp>
      <p:grpSp>
        <p:nvGrpSpPr>
          <p:cNvPr id="8" name="组合 7"/>
          <p:cNvGrpSpPr/>
          <p:nvPr>
            <p:custDataLst>
              <p:tags r:id="rId16"/>
            </p:custDataLst>
          </p:nvPr>
        </p:nvGrpSpPr>
        <p:grpSpPr bwMode="auto">
          <a:xfrm>
            <a:off x="9003870" y="2699939"/>
            <a:ext cx="2041924" cy="1967442"/>
            <a:chOff x="0" y="0"/>
            <a:chExt cx="1671177" cy="1609411"/>
          </a:xfrm>
          <a:solidFill>
            <a:srgbClr val="009DD9"/>
          </a:solidFill>
        </p:grpSpPr>
        <p:sp>
          <p:nvSpPr>
            <p:cNvPr id="9" name="右箭头 55"/>
            <p:cNvSpPr/>
            <p:nvPr>
              <p:custDataLst>
                <p:tags r:id="rId19"/>
              </p:custDataLst>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ysClr val="window" lastClr="FFFFFF">
                <a:lumMod val="50000"/>
              </a:sysClr>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20" b="0" i="0" u="none" strike="noStrike" kern="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10" name="TextBox 17"/>
            <p:cNvSpPr txBox="1">
              <a:spLocks noChangeArrowheads="1"/>
            </p:cNvSpPr>
            <p:nvPr>
              <p:custDataLst>
                <p:tags r:id="rId20"/>
              </p:custDataLst>
            </p:nvPr>
          </p:nvSpPr>
          <p:spPr bwMode="auto">
            <a:xfrm>
              <a:off x="681551" y="543095"/>
              <a:ext cx="532697" cy="504900"/>
            </a:xfrm>
            <a:prstGeom prst="rect">
              <a:avLst/>
            </a:prstGeom>
            <a:solidFill>
              <a:sysClr val="window" lastClr="FFFFFF">
                <a:lumMod val="50000"/>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420" b="0" i="0" u="none" strike="noStrike" kern="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rPr>
                <a:t>06</a:t>
              </a:r>
              <a:endParaRPr kumimoji="0" lang="zh-CN" altLang="en-US" sz="3420" b="0" i="0" u="none" strike="noStrike" kern="0" cap="none" spc="0" normalizeH="0" baseline="0" noProof="0" dirty="0">
                <a:ln>
                  <a:noFill/>
                </a:ln>
                <a:solidFill>
                  <a:srgbClr val="FFFFFF"/>
                </a:solidFill>
                <a:effectLst/>
                <a:uLnTx/>
                <a:uFillTx/>
                <a:latin typeface="Impact" panose="020B0806030902050204" pitchFamily="34" charset="0"/>
                <a:ea typeface="宋体" panose="02010600030101010101" pitchFamily="2" charset="-122"/>
                <a:cs typeface="+mn-cs"/>
              </a:endParaRPr>
            </a:p>
          </p:txBody>
        </p:sp>
      </p:grpSp>
      <p:cxnSp>
        <p:nvCxnSpPr>
          <p:cNvPr id="11" name="直接连接符 43"/>
          <p:cNvCxnSpPr>
            <a:cxnSpLocks noChangeShapeType="1"/>
          </p:cNvCxnSpPr>
          <p:nvPr>
            <p:custDataLst>
              <p:tags r:id="rId17"/>
            </p:custDataLst>
          </p:nvPr>
        </p:nvCxnSpPr>
        <p:spPr bwMode="auto">
          <a:xfrm flipH="1" flipV="1">
            <a:off x="8909326" y="4593402"/>
            <a:ext cx="1905" cy="1933575"/>
          </a:xfrm>
          <a:prstGeom prst="line">
            <a:avLst/>
          </a:prstGeom>
          <a:noFill/>
          <a:ln w="6350">
            <a:solidFill>
              <a:sysClr val="windowText" lastClr="000000">
                <a:lumMod val="75000"/>
                <a:lumOff val="25000"/>
                <a:alpha val="98038"/>
              </a:sys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2" name="矩形 1"/>
          <p:cNvSpPr>
            <a:spLocks noChangeArrowheads="1"/>
          </p:cNvSpPr>
          <p:nvPr>
            <p:custDataLst>
              <p:tags r:id="rId18"/>
            </p:custDataLst>
          </p:nvPr>
        </p:nvSpPr>
        <p:spPr bwMode="auto">
          <a:xfrm>
            <a:off x="9084310" y="4685030"/>
            <a:ext cx="2553335" cy="175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l" defTabSz="1102995" rtl="0" eaLnBrk="1" fontAlgn="auto" latinLnBrk="0" hangingPunct="1">
              <a:lnSpc>
                <a:spcPct val="150000"/>
              </a:lnSpc>
              <a:spcBef>
                <a:spcPts val="0"/>
              </a:spcBef>
              <a:spcAft>
                <a:spcPts val="0"/>
              </a:spcAft>
              <a:buClrTx/>
              <a:buSzTx/>
              <a:buFontTx/>
              <a:buNone/>
              <a:defRPr/>
            </a:pPr>
            <a:r>
              <a:rPr kumimoji="0" sz="1200"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查找客户 (findCustomerByQueueNumber)：</a:t>
            </a:r>
          </a:p>
          <a:p>
            <a:pPr marL="0" marR="0" lvl="0" indent="0" algn="l" defTabSz="1102995" rtl="0" eaLnBrk="1" fontAlgn="auto" latinLnBrk="0" hangingPunct="1">
              <a:lnSpc>
                <a:spcPct val="150000"/>
              </a:lnSpc>
              <a:spcBef>
                <a:spcPts val="0"/>
              </a:spcBef>
              <a:spcAft>
                <a:spcPts val="0"/>
              </a:spcAft>
              <a:buClrTx/>
              <a:buSzTx/>
              <a:buFontTx/>
              <a:buNone/>
              <a:defRPr/>
            </a:pPr>
            <a:r>
              <a:rPr kumimoji="0" sz="1200"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该操作会遍历普通客户和VIP客户队列，根据客户的队列号码进行查找。最坏情况下，需要遍历整个队列，时间复杂度为 O(n)。</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2880636" cy="632522"/>
            <a:chOff x="513139" y="331796"/>
            <a:chExt cx="2880636" cy="632522"/>
          </a:xfrm>
        </p:grpSpPr>
        <p:sp>
          <p:nvSpPr>
            <p:cNvPr id="28" name="文本框 27"/>
            <p:cNvSpPr txBox="1"/>
            <p:nvPr/>
          </p:nvSpPr>
          <p:spPr>
            <a:xfrm>
              <a:off x="1178895" y="380753"/>
              <a:ext cx="22148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时间复杂度</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34" name="图片 33"/>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35" name="组合 34"/>
          <p:cNvGrpSpPr/>
          <p:nvPr/>
        </p:nvGrpSpPr>
        <p:grpSpPr>
          <a:xfrm>
            <a:off x="9272989" y="190546"/>
            <a:ext cx="2545960" cy="731020"/>
            <a:chOff x="9488724" y="3354030"/>
            <a:chExt cx="2545960" cy="731020"/>
          </a:xfrm>
        </p:grpSpPr>
        <p:pic>
          <p:nvPicPr>
            <p:cNvPr id="36" name="图片 35"/>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39" name="图片 38"/>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40" name="文本框 39"/>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sp>
        <p:nvSpPr>
          <p:cNvPr id="12" name="文本框 11"/>
          <p:cNvSpPr txBox="1"/>
          <p:nvPr/>
        </p:nvSpPr>
        <p:spPr>
          <a:xfrm>
            <a:off x="1639570" y="1984375"/>
            <a:ext cx="9088120" cy="2889885"/>
          </a:xfrm>
          <a:prstGeom prst="rect">
            <a:avLst/>
          </a:prstGeom>
          <a:noFill/>
        </p:spPr>
        <p:txBody>
          <a:bodyPr wrap="square" rtlCol="0">
            <a:spAutoFit/>
          </a:bodyPr>
          <a:lstStyle/>
          <a:p>
            <a:pPr>
              <a:lnSpc>
                <a:spcPct val="130000"/>
              </a:lnSpc>
            </a:pPr>
            <a:r>
              <a:rPr lang="zh-CN" altLang="en-US" sz="2800" dirty="0">
                <a:latin typeface="华文楷体" panose="02010600040101010101" charset="-122"/>
                <a:ea typeface="华文楷体" panose="02010600040101010101" charset="-122"/>
                <a:cs typeface="华文楷体" panose="02010600040101010101" charset="-122"/>
              </a:rPr>
              <a:t>总结：</a:t>
            </a:r>
          </a:p>
          <a:p>
            <a:pPr>
              <a:lnSpc>
                <a:spcPct val="130000"/>
              </a:lnSpc>
            </a:pPr>
            <a:r>
              <a:rPr lang="en-US" altLang="zh-CN" sz="2800" dirty="0">
                <a:latin typeface="华文楷体" panose="02010600040101010101" charset="-122"/>
                <a:ea typeface="华文楷体" panose="02010600040101010101" charset="-122"/>
                <a:cs typeface="华文楷体" panose="02010600040101010101" charset="-122"/>
              </a:rPr>
              <a:t>        </a:t>
            </a:r>
            <a:r>
              <a:rPr lang="zh-CN" altLang="en-US" sz="2800" dirty="0">
                <a:latin typeface="华文楷体" panose="02010600040101010101" charset="-122"/>
                <a:ea typeface="华文楷体" panose="02010600040101010101" charset="-122"/>
                <a:cs typeface="华文楷体" panose="02010600040101010101" charset="-122"/>
              </a:rPr>
              <a:t>对于入队和出队操作，时间复杂度均为 O(1)，这也是队列数据结构的一大优势。</a:t>
            </a:r>
          </a:p>
          <a:p>
            <a:pPr>
              <a:lnSpc>
                <a:spcPct val="130000"/>
              </a:lnSpc>
            </a:pPr>
            <a:r>
              <a:rPr lang="en-US" altLang="zh-CN" sz="2800" dirty="0">
                <a:latin typeface="华文楷体" panose="02010600040101010101" charset="-122"/>
                <a:ea typeface="华文楷体" panose="02010600040101010101" charset="-122"/>
                <a:cs typeface="华文楷体" panose="02010600040101010101" charset="-122"/>
              </a:rPr>
              <a:t>        </a:t>
            </a:r>
            <a:r>
              <a:rPr lang="zh-CN" altLang="en-US" sz="2800" dirty="0">
                <a:latin typeface="华文楷体" panose="02010600040101010101" charset="-122"/>
                <a:ea typeface="华文楷体" panose="02010600040101010101" charset="-122"/>
                <a:cs typeface="华文楷体" panose="02010600040101010101" charset="-122"/>
              </a:rPr>
              <a:t>在涉及重新排队和查找客户的操作中，时间复杂度为 O(n)，因为这些操作需要遍历队列。</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rcRect t="25673" b="25673"/>
          <a:stretch>
            <a:fillRect/>
          </a:stretch>
        </p:blipFill>
        <p:spPr>
          <a:xfrm>
            <a:off x="0" y="0"/>
            <a:ext cx="12191999" cy="3911141"/>
          </a:xfrm>
          <a:prstGeom prst="rect">
            <a:avLst/>
          </a:prstGeom>
        </p:spPr>
      </p:pic>
      <p:sp>
        <p:nvSpPr>
          <p:cNvPr id="6" name="文本占位符 12"/>
          <p:cNvSpPr txBox="1"/>
          <p:nvPr/>
        </p:nvSpPr>
        <p:spPr>
          <a:xfrm>
            <a:off x="1365587" y="4211122"/>
            <a:ext cx="2282014" cy="2646878"/>
          </a:xfrm>
          <a:prstGeom prst="rect">
            <a:avLst/>
          </a:prstGeom>
        </p:spPr>
        <p:txBody>
          <a:bodyPr vert="horz" wrap="none" lIns="0" tIns="0" rIns="0" bIns="0" rtlCol="0" anchor="ctr" anchorCtr="0">
            <a:noAutofit/>
          </a:bodyPr>
          <a:lstStyle>
            <a:lvl1pPr marL="0" indent="0" algn="l" defTabSz="914400" rtl="0" eaLnBrk="1" latinLnBrk="0" hangingPunct="1">
              <a:lnSpc>
                <a:spcPct val="90000"/>
              </a:lnSpc>
              <a:spcBef>
                <a:spcPts val="1000"/>
              </a:spcBef>
              <a:buFont typeface="Arial" panose="020B0604020202020204" pitchFamily="34" charset="0"/>
              <a:buNone/>
              <a:defRPr lang="en-US" altLang="zh-CN" sz="16600" b="1" kern="1200" spc="0" baseline="0" dirty="0">
                <a:ln w="19050">
                  <a:gradFill>
                    <a:gsLst>
                      <a:gs pos="23000">
                        <a:schemeClr val="bg1"/>
                      </a:gs>
                      <a:gs pos="56000">
                        <a:schemeClr val="bg1">
                          <a:alpha val="0"/>
                        </a:schemeClr>
                      </a:gs>
                      <a:gs pos="100000">
                        <a:schemeClr val="bg1">
                          <a:alpha val="0"/>
                        </a:schemeClr>
                      </a:gs>
                    </a:gsLst>
                    <a:lin ang="5400000" scaled="1"/>
                  </a:gradFill>
                </a:ln>
                <a:gradFill>
                  <a:gsLst>
                    <a:gs pos="0">
                      <a:schemeClr val="accent1"/>
                    </a:gs>
                    <a:gs pos="100000">
                      <a:schemeClr val="accent1">
                        <a:lumMod val="75000"/>
                      </a:schemeClr>
                    </a:gs>
                  </a:gsLst>
                  <a:lin ang="5400000" scaled="1"/>
                </a:gradFill>
                <a:effectLst>
                  <a:outerShdw blurRad="50800" dist="38100" dir="2700000" algn="tl" rotWithShape="0">
                    <a:prstClr val="black">
                      <a:alpha val="40000"/>
                    </a:prstClr>
                  </a:outerShdw>
                </a:effectLst>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16600" b="1" i="0" u="none" strike="noStrike" kern="1200" cap="none" spc="0" normalizeH="0" baseline="0" noProof="0" dirty="0">
                <a:ln w="19050">
                  <a:gradFill>
                    <a:gsLst>
                      <a:gs pos="23000">
                        <a:prstClr val="white"/>
                      </a:gs>
                      <a:gs pos="56000">
                        <a:prstClr val="white">
                          <a:alpha val="0"/>
                        </a:prstClr>
                      </a:gs>
                      <a:gs pos="100000">
                        <a:prstClr val="white">
                          <a:alpha val="0"/>
                        </a:prstClr>
                      </a:gs>
                    </a:gsLst>
                    <a:lin ang="5400000" scaled="1"/>
                  </a:gradFill>
                </a:ln>
                <a:solidFill>
                  <a:srgbClr val="990100"/>
                </a:solidFill>
                <a:effectLst>
                  <a:outerShdw blurRad="50800" dist="38100" dir="2700000" algn="tl" rotWithShape="0">
                    <a:prstClr val="black">
                      <a:alpha val="40000"/>
                    </a:prstClr>
                  </a:outerShdw>
                </a:effectLst>
                <a:uLnTx/>
                <a:uFillTx/>
                <a:latin typeface="Arial Black" panose="020B0A04020102020204" pitchFamily="34" charset="0"/>
                <a:ea typeface="微软雅黑" panose="020B0503020204020204" pitchFamily="34" charset="-122"/>
                <a:cs typeface="+mn-ea"/>
                <a:sym typeface="+mn-lt"/>
              </a:rPr>
              <a:t>01</a:t>
            </a:r>
          </a:p>
        </p:txBody>
      </p:sp>
      <p:sp>
        <p:nvSpPr>
          <p:cNvPr id="8" name="矩形 7"/>
          <p:cNvSpPr/>
          <p:nvPr/>
        </p:nvSpPr>
        <p:spPr>
          <a:xfrm>
            <a:off x="-1" y="3792511"/>
            <a:ext cx="12191999" cy="167663"/>
          </a:xfrm>
          <a:prstGeom prst="rect">
            <a:avLst/>
          </a:prstGeom>
          <a:solidFill>
            <a:srgbClr val="990100"/>
          </a:solidFill>
          <a:ln>
            <a:solidFill>
              <a:srgbClr val="990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0" name="文本占位符 3"/>
          <p:cNvSpPr txBox="1"/>
          <p:nvPr/>
        </p:nvSpPr>
        <p:spPr>
          <a:xfrm>
            <a:off x="4293852" y="4746170"/>
            <a:ext cx="6424116" cy="920750"/>
          </a:xfrm>
          <a:prstGeom prst="rect">
            <a:avLst/>
          </a:prstGeom>
          <a:noFill/>
        </p:spPr>
        <p:txBody>
          <a:bodyPr vert="horz" wrap="square" lIns="91413" tIns="45706" rIns="91413" bIns="45706" rtlCol="0">
            <a:sp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6000" b="1" kern="1200" dirty="0" smtClean="0">
                <a:solidFill>
                  <a:srgbClr val="0C98FA"/>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6000" b="1" i="0" u="none" strike="noStrike" kern="1200" cap="none" spc="0" normalizeH="0" baseline="0" noProof="0" dirty="0">
                <a:ln>
                  <a:noFill/>
                </a:ln>
                <a:solidFill>
                  <a:srgbClr val="990100"/>
                </a:solidFill>
                <a:effectLst/>
                <a:uLnTx/>
                <a:uFillTx/>
                <a:latin typeface="微软雅黑" panose="020B0503020204020204" pitchFamily="34" charset="-122"/>
                <a:ea typeface="微软雅黑" panose="020B0503020204020204" pitchFamily="34" charset="-122"/>
                <a:cs typeface="+mn-cs"/>
              </a:rPr>
              <a:t>研究问题</a:t>
            </a:r>
          </a:p>
        </p:txBody>
      </p:sp>
      <p:cxnSp>
        <p:nvCxnSpPr>
          <p:cNvPr id="14" name="直接连接符 13"/>
          <p:cNvCxnSpPr/>
          <p:nvPr/>
        </p:nvCxnSpPr>
        <p:spPr>
          <a:xfrm flipV="1">
            <a:off x="4467069" y="5716445"/>
            <a:ext cx="3150870" cy="5715"/>
          </a:xfrm>
          <a:prstGeom prst="line">
            <a:avLst/>
          </a:prstGeom>
          <a:ln>
            <a:solidFill>
              <a:srgbClr val="9901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t="27425" b="27425"/>
          <a:stretch>
            <a:fillRect/>
          </a:stretch>
        </p:blipFill>
        <p:spPr>
          <a:xfrm>
            <a:off x="0" y="0"/>
            <a:ext cx="12191999" cy="3911141"/>
          </a:xfrm>
          <a:prstGeom prst="rect">
            <a:avLst/>
          </a:prstGeom>
        </p:spPr>
      </p:pic>
      <p:sp>
        <p:nvSpPr>
          <p:cNvPr id="6" name="文本占位符 12"/>
          <p:cNvSpPr txBox="1"/>
          <p:nvPr/>
        </p:nvSpPr>
        <p:spPr>
          <a:xfrm>
            <a:off x="1365587" y="4211122"/>
            <a:ext cx="2282014" cy="2646878"/>
          </a:xfrm>
          <a:prstGeom prst="rect">
            <a:avLst/>
          </a:prstGeom>
        </p:spPr>
        <p:txBody>
          <a:bodyPr vert="horz" wrap="none" lIns="0" tIns="0" rIns="0" bIns="0" rtlCol="0" anchor="ctr" anchorCtr="0">
            <a:noAutofit/>
          </a:bodyPr>
          <a:lstStyle>
            <a:lvl1pPr marL="0" indent="0" algn="l" defTabSz="914400" rtl="0" eaLnBrk="1" latinLnBrk="0" hangingPunct="1">
              <a:lnSpc>
                <a:spcPct val="90000"/>
              </a:lnSpc>
              <a:spcBef>
                <a:spcPts val="1000"/>
              </a:spcBef>
              <a:buFont typeface="Arial" panose="020B0604020202020204" pitchFamily="34" charset="0"/>
              <a:buNone/>
              <a:defRPr lang="en-US" altLang="zh-CN" sz="16600" b="1" kern="1200" spc="0" baseline="0" dirty="0">
                <a:ln w="19050">
                  <a:gradFill>
                    <a:gsLst>
                      <a:gs pos="23000">
                        <a:schemeClr val="bg1"/>
                      </a:gs>
                      <a:gs pos="56000">
                        <a:schemeClr val="bg1">
                          <a:alpha val="0"/>
                        </a:schemeClr>
                      </a:gs>
                      <a:gs pos="100000">
                        <a:schemeClr val="bg1">
                          <a:alpha val="0"/>
                        </a:schemeClr>
                      </a:gs>
                    </a:gsLst>
                    <a:lin ang="5400000" scaled="1"/>
                  </a:gradFill>
                </a:ln>
                <a:gradFill>
                  <a:gsLst>
                    <a:gs pos="0">
                      <a:schemeClr val="accent1"/>
                    </a:gs>
                    <a:gs pos="100000">
                      <a:schemeClr val="accent1">
                        <a:lumMod val="75000"/>
                      </a:schemeClr>
                    </a:gs>
                  </a:gsLst>
                  <a:lin ang="5400000" scaled="1"/>
                </a:gradFill>
                <a:effectLst>
                  <a:outerShdw blurRad="50800" dist="38100" dir="2700000" algn="tl" rotWithShape="0">
                    <a:prstClr val="black">
                      <a:alpha val="40000"/>
                    </a:prstClr>
                  </a:outerShdw>
                </a:effectLst>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16600" b="1" i="0" u="none" strike="noStrike" kern="1200" cap="none" spc="0" normalizeH="0" baseline="0" noProof="0" dirty="0">
                <a:ln w="19050">
                  <a:gradFill>
                    <a:gsLst>
                      <a:gs pos="23000">
                        <a:prstClr val="white"/>
                      </a:gs>
                      <a:gs pos="56000">
                        <a:prstClr val="white">
                          <a:alpha val="0"/>
                        </a:prstClr>
                      </a:gs>
                      <a:gs pos="100000">
                        <a:prstClr val="white">
                          <a:alpha val="0"/>
                        </a:prstClr>
                      </a:gs>
                    </a:gsLst>
                    <a:lin ang="5400000" scaled="1"/>
                  </a:gradFill>
                </a:ln>
                <a:solidFill>
                  <a:srgbClr val="990100"/>
                </a:solidFill>
                <a:effectLst>
                  <a:outerShdw blurRad="50800" dist="38100" dir="2700000" algn="tl" rotWithShape="0">
                    <a:prstClr val="black">
                      <a:alpha val="40000"/>
                    </a:prstClr>
                  </a:outerShdw>
                </a:effectLst>
                <a:uLnTx/>
                <a:uFillTx/>
                <a:latin typeface="Arial Black" panose="020B0A04020102020204" pitchFamily="34" charset="0"/>
                <a:ea typeface="微软雅黑" panose="020B0503020204020204" pitchFamily="34" charset="-122"/>
                <a:cs typeface="+mn-ea"/>
                <a:sym typeface="+mn-lt"/>
              </a:rPr>
              <a:t>06</a:t>
            </a:r>
          </a:p>
        </p:txBody>
      </p:sp>
      <p:sp>
        <p:nvSpPr>
          <p:cNvPr id="8" name="矩形 7"/>
          <p:cNvSpPr/>
          <p:nvPr/>
        </p:nvSpPr>
        <p:spPr>
          <a:xfrm>
            <a:off x="-1" y="3792511"/>
            <a:ext cx="12191999" cy="167663"/>
          </a:xfrm>
          <a:prstGeom prst="rect">
            <a:avLst/>
          </a:prstGeom>
          <a:solidFill>
            <a:srgbClr val="990100"/>
          </a:solidFill>
          <a:ln>
            <a:solidFill>
              <a:srgbClr val="990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0" name="文本占位符 3"/>
          <p:cNvSpPr txBox="1"/>
          <p:nvPr/>
        </p:nvSpPr>
        <p:spPr>
          <a:xfrm>
            <a:off x="4293852" y="4746170"/>
            <a:ext cx="6424116" cy="920750"/>
          </a:xfrm>
          <a:prstGeom prst="rect">
            <a:avLst/>
          </a:prstGeom>
          <a:noFill/>
        </p:spPr>
        <p:txBody>
          <a:bodyPr vert="horz" wrap="square" lIns="91413" tIns="45706" rIns="91413" bIns="45706" rtlCol="0">
            <a:sp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6000" b="1" kern="1200" dirty="0" smtClean="0">
                <a:solidFill>
                  <a:srgbClr val="0C98FA"/>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6000" b="1" i="0" u="none" strike="noStrike" kern="1200" cap="none" spc="0" normalizeH="0" baseline="0" noProof="0" dirty="0">
                <a:ln>
                  <a:noFill/>
                </a:ln>
                <a:solidFill>
                  <a:srgbClr val="990100"/>
                </a:solidFill>
                <a:effectLst/>
                <a:uLnTx/>
                <a:uFillTx/>
                <a:latin typeface="微软雅黑" panose="020B0503020204020204" pitchFamily="34" charset="-122"/>
                <a:ea typeface="微软雅黑" panose="020B0503020204020204" pitchFamily="34" charset="-122"/>
                <a:cs typeface="+mn-cs"/>
              </a:rPr>
              <a:t>代码框架展示</a:t>
            </a:r>
          </a:p>
        </p:txBody>
      </p:sp>
      <p:cxnSp>
        <p:nvCxnSpPr>
          <p:cNvPr id="14" name="直接连接符 13"/>
          <p:cNvCxnSpPr/>
          <p:nvPr/>
        </p:nvCxnSpPr>
        <p:spPr>
          <a:xfrm>
            <a:off x="4467069" y="5722160"/>
            <a:ext cx="6086006" cy="0"/>
          </a:xfrm>
          <a:prstGeom prst="line">
            <a:avLst/>
          </a:prstGeom>
          <a:ln>
            <a:solidFill>
              <a:srgbClr val="9901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2474236" cy="632522"/>
            <a:chOff x="513139" y="331796"/>
            <a:chExt cx="2474236" cy="632522"/>
          </a:xfrm>
        </p:grpSpPr>
        <p:sp>
          <p:nvSpPr>
            <p:cNvPr id="28" name="文本框 27"/>
            <p:cNvSpPr txBox="1"/>
            <p:nvPr/>
          </p:nvSpPr>
          <p:spPr>
            <a:xfrm>
              <a:off x="1178895" y="380753"/>
              <a:ext cx="18084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代码展示</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40" name="图片 39"/>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41" name="组合 40"/>
          <p:cNvGrpSpPr/>
          <p:nvPr/>
        </p:nvGrpSpPr>
        <p:grpSpPr>
          <a:xfrm>
            <a:off x="9272989" y="190546"/>
            <a:ext cx="2545960" cy="731020"/>
            <a:chOff x="9488724" y="3354030"/>
            <a:chExt cx="2545960" cy="731020"/>
          </a:xfrm>
        </p:grpSpPr>
        <p:pic>
          <p:nvPicPr>
            <p:cNvPr id="42" name="图片 41"/>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43" name="图片 42"/>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44" name="文本框 43"/>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sp>
        <p:nvSpPr>
          <p:cNvPr id="6" name="文本框 5"/>
          <p:cNvSpPr txBox="1"/>
          <p:nvPr/>
        </p:nvSpPr>
        <p:spPr>
          <a:xfrm>
            <a:off x="743873" y="1827808"/>
            <a:ext cx="6668367" cy="368300"/>
          </a:xfrm>
          <a:prstGeom prst="rect">
            <a:avLst/>
          </a:prstGeom>
          <a:noFill/>
        </p:spPr>
        <p:txBody>
          <a:bodyPr wrap="square">
            <a:spAutoFit/>
          </a:bodyPr>
          <a:lstStyle/>
          <a:p>
            <a:r>
              <a:rPr lang="en-US" dirty="0">
                <a:sym typeface="+mn-ea"/>
              </a:rPr>
              <a:t> </a:t>
            </a:r>
            <a:endParaRPr lang="zh-CN" altLang="en-US" dirty="0"/>
          </a:p>
        </p:txBody>
      </p:sp>
      <p:sp>
        <p:nvSpPr>
          <p:cNvPr id="7" name="文本框 6"/>
          <p:cNvSpPr txBox="1"/>
          <p:nvPr/>
        </p:nvSpPr>
        <p:spPr>
          <a:xfrm>
            <a:off x="7285180" y="1149274"/>
            <a:ext cx="6094268" cy="645160"/>
          </a:xfrm>
          <a:prstGeom prst="rect">
            <a:avLst/>
          </a:prstGeom>
          <a:noFill/>
        </p:spPr>
        <p:txBody>
          <a:bodyPr wrap="square">
            <a:spAutoFit/>
          </a:bodyPr>
          <a:lstStyle/>
          <a:p>
            <a:endParaRPr lang="en-US" altLang="zh-CN" dirty="0"/>
          </a:p>
          <a:p>
            <a:r>
              <a:rPr lang="en-US" altLang="zh-CN" dirty="0"/>
              <a:t>   </a:t>
            </a:r>
            <a:endParaRPr lang="zh-CN" altLang="en-US" dirty="0"/>
          </a:p>
        </p:txBody>
      </p:sp>
      <p:sp>
        <p:nvSpPr>
          <p:cNvPr id="9" name="文本框 8"/>
          <p:cNvSpPr txBox="1"/>
          <p:nvPr/>
        </p:nvSpPr>
        <p:spPr>
          <a:xfrm>
            <a:off x="743585" y="953135"/>
            <a:ext cx="4063365" cy="5815965"/>
          </a:xfrm>
          <a:prstGeom prst="rect">
            <a:avLst/>
          </a:prstGeom>
          <a:noFill/>
        </p:spPr>
        <p:txBody>
          <a:bodyPr wrap="square" rtlCol="0">
            <a:spAutoFit/>
          </a:bodyPr>
          <a:lstStyle/>
          <a:p>
            <a:pPr indent="0">
              <a:buFont typeface="+mj-lt"/>
              <a:buNone/>
            </a:pPr>
            <a:r>
              <a:rPr lang="en-US" altLang="zh-CN" sz="2400" b="1">
                <a:latin typeface="华文楷体" panose="02010600040101010101" charset="-122"/>
                <a:ea typeface="华文楷体" panose="02010600040101010101" charset="-122"/>
                <a:cs typeface="华文楷体" panose="02010600040101010101" charset="-122"/>
              </a:rPr>
              <a:t>1.</a:t>
            </a:r>
            <a:r>
              <a:rPr lang="zh-CN" altLang="en-US" sz="2400" b="1">
                <a:latin typeface="华文楷体" panose="02010600040101010101" charset="-122"/>
                <a:ea typeface="华文楷体" panose="02010600040101010101" charset="-122"/>
                <a:cs typeface="华文楷体" panose="02010600040101010101" charset="-122"/>
              </a:rPr>
              <a:t>客户和队列节点的表示</a:t>
            </a:r>
          </a:p>
          <a:p>
            <a:pPr indent="0">
              <a:buFont typeface="+mj-lt"/>
              <a:buNone/>
            </a:pPr>
            <a:endParaRPr lang="zh-CN" altLang="en-US" sz="2400" b="1">
              <a:latin typeface="华文楷体" panose="02010600040101010101" charset="-122"/>
              <a:ea typeface="华文楷体" panose="02010600040101010101" charset="-122"/>
              <a:cs typeface="华文楷体" panose="02010600040101010101" charset="-122"/>
            </a:endParaRPr>
          </a:p>
          <a:p>
            <a:pPr indent="0">
              <a:buFont typeface="Wingdings" panose="05000000000000000000" charset="0"/>
              <a:buNone/>
            </a:pPr>
            <a:r>
              <a:rPr lang="en-US" altLang="zh-CN" dirty="0">
                <a:latin typeface="华文楷体" panose="02010600040101010101" charset="-122"/>
                <a:ea typeface="华文楷体" panose="02010600040101010101" charset="-122"/>
                <a:cs typeface="华文楷体" panose="02010600040101010101" charset="-122"/>
                <a:sym typeface="+mn-ea"/>
              </a:rPr>
              <a:t>Class Customer {</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    String id;       // </a:t>
            </a:r>
            <a:r>
              <a:rPr lang="zh-CN" altLang="en-US" dirty="0">
                <a:latin typeface="华文楷体" panose="02010600040101010101" charset="-122"/>
                <a:ea typeface="华文楷体" panose="02010600040101010101" charset="-122"/>
                <a:cs typeface="华文楷体" panose="02010600040101010101" charset="-122"/>
                <a:sym typeface="+mn-ea"/>
              </a:rPr>
              <a:t>客户</a:t>
            </a:r>
            <a:r>
              <a:rPr lang="en-US" altLang="zh-CN" dirty="0">
                <a:latin typeface="华文楷体" panose="02010600040101010101" charset="-122"/>
                <a:ea typeface="华文楷体" panose="02010600040101010101" charset="-122"/>
                <a:cs typeface="华文楷体" panose="02010600040101010101" charset="-122"/>
                <a:sym typeface="+mn-ea"/>
              </a:rPr>
              <a:t>ID</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    String name;     // </a:t>
            </a:r>
            <a:r>
              <a:rPr lang="zh-CN" altLang="en-US" dirty="0">
                <a:latin typeface="华文楷体" panose="02010600040101010101" charset="-122"/>
                <a:ea typeface="华文楷体" panose="02010600040101010101" charset="-122"/>
                <a:cs typeface="华文楷体" panose="02010600040101010101" charset="-122"/>
                <a:sym typeface="+mn-ea"/>
              </a:rPr>
              <a:t>客户姓名</a:t>
            </a:r>
            <a:endParaRPr lang="zh-CN" altLang="en-US" dirty="0">
              <a:latin typeface="华文楷体" panose="02010600040101010101" charset="-122"/>
              <a:ea typeface="华文楷体" panose="02010600040101010101" charset="-122"/>
              <a:cs typeface="华文楷体" panose="02010600040101010101" charset="-122"/>
            </a:endParaRPr>
          </a:p>
          <a:p>
            <a:r>
              <a:rPr lang="zh-CN" altLang="en-US" dirty="0">
                <a:latin typeface="华文楷体" panose="02010600040101010101" charset="-122"/>
                <a:ea typeface="华文楷体" panose="02010600040101010101" charset="-122"/>
                <a:cs typeface="华文楷体" panose="02010600040101010101" charset="-122"/>
                <a:sym typeface="+mn-ea"/>
              </a:rPr>
              <a:t>    </a:t>
            </a:r>
            <a:r>
              <a:rPr lang="en-US" altLang="zh-CN" dirty="0">
                <a:latin typeface="华文楷体" panose="02010600040101010101" charset="-122"/>
                <a:ea typeface="华文楷体" panose="02010600040101010101" charset="-122"/>
                <a:cs typeface="华文楷体" panose="02010600040101010101" charset="-122"/>
                <a:sym typeface="+mn-ea"/>
              </a:rPr>
              <a:t>Integer priority;    // </a:t>
            </a:r>
            <a:r>
              <a:rPr lang="zh-CN" altLang="en-US" dirty="0">
                <a:latin typeface="华文楷体" panose="02010600040101010101" charset="-122"/>
                <a:ea typeface="华文楷体" panose="02010600040101010101" charset="-122"/>
                <a:cs typeface="华文楷体" panose="02010600040101010101" charset="-122"/>
                <a:sym typeface="+mn-ea"/>
              </a:rPr>
              <a:t>优先级（</a:t>
            </a:r>
            <a:r>
              <a:rPr lang="en-US" altLang="zh-CN" dirty="0">
                <a:latin typeface="华文楷体" panose="02010600040101010101" charset="-122"/>
                <a:ea typeface="华文楷体" panose="02010600040101010101" charset="-122"/>
                <a:cs typeface="华文楷体" panose="02010600040101010101" charset="-122"/>
                <a:sym typeface="+mn-ea"/>
              </a:rPr>
              <a:t>0</a:t>
            </a:r>
            <a:r>
              <a:rPr lang="zh-CN" altLang="en-US" dirty="0">
                <a:latin typeface="华文楷体" panose="02010600040101010101" charset="-122"/>
                <a:ea typeface="华文楷体" panose="02010600040101010101" charset="-122"/>
                <a:cs typeface="华文楷体" panose="02010600040101010101" charset="-122"/>
                <a:sym typeface="+mn-ea"/>
              </a:rPr>
              <a:t>表示普通客户，</a:t>
            </a:r>
            <a:r>
              <a:rPr lang="en-US" altLang="zh-CN" dirty="0">
                <a:latin typeface="华文楷体" panose="02010600040101010101" charset="-122"/>
                <a:ea typeface="华文楷体" panose="02010600040101010101" charset="-122"/>
                <a:cs typeface="华文楷体" panose="02010600040101010101" charset="-122"/>
                <a:sym typeface="+mn-ea"/>
              </a:rPr>
              <a:t>1</a:t>
            </a:r>
            <a:r>
              <a:rPr lang="zh-CN" altLang="en-US" dirty="0">
                <a:latin typeface="华文楷体" panose="02010600040101010101" charset="-122"/>
                <a:ea typeface="华文楷体" panose="02010600040101010101" charset="-122"/>
                <a:cs typeface="华文楷体" panose="02010600040101010101" charset="-122"/>
                <a:sym typeface="+mn-ea"/>
              </a:rPr>
              <a:t>表示</a:t>
            </a:r>
            <a:r>
              <a:rPr lang="en-US" altLang="zh-CN" dirty="0">
                <a:latin typeface="华文楷体" panose="02010600040101010101" charset="-122"/>
                <a:ea typeface="华文楷体" panose="02010600040101010101" charset="-122"/>
                <a:cs typeface="华文楷体" panose="02010600040101010101" charset="-122"/>
                <a:sym typeface="+mn-ea"/>
              </a:rPr>
              <a:t>VIP</a:t>
            </a:r>
            <a:r>
              <a:rPr lang="zh-CN" altLang="en-US" dirty="0">
                <a:latin typeface="华文楷体" panose="02010600040101010101" charset="-122"/>
                <a:ea typeface="华文楷体" panose="02010600040101010101" charset="-122"/>
                <a:cs typeface="华文楷体" panose="02010600040101010101" charset="-122"/>
                <a:sym typeface="+mn-ea"/>
              </a:rPr>
              <a:t>客户）</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a:t>
            </a:r>
            <a:r>
              <a:rPr lang="zh-CN" altLang="en-US" dirty="0">
                <a:latin typeface="华文楷体" panose="02010600040101010101" charset="-122"/>
                <a:ea typeface="华文楷体" panose="02010600040101010101" charset="-122"/>
                <a:cs typeface="华文楷体" panose="02010600040101010101" charset="-122"/>
                <a:sym typeface="+mn-ea"/>
              </a:rPr>
              <a:t>。</a:t>
            </a:r>
            <a:endParaRPr lang="zh-CN" altLang="en-US"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Class Node {</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    Customer data;       // </a:t>
            </a:r>
            <a:r>
              <a:rPr lang="zh-CN" altLang="en-US" dirty="0">
                <a:latin typeface="华文楷体" panose="02010600040101010101" charset="-122"/>
                <a:ea typeface="华文楷体" panose="02010600040101010101" charset="-122"/>
                <a:cs typeface="华文楷体" panose="02010600040101010101" charset="-122"/>
                <a:sym typeface="+mn-ea"/>
              </a:rPr>
              <a:t>节点存储的客户数据</a:t>
            </a:r>
            <a:endParaRPr lang="zh-CN" altLang="en-US" dirty="0">
              <a:latin typeface="华文楷体" panose="02010600040101010101" charset="-122"/>
              <a:ea typeface="华文楷体" panose="02010600040101010101" charset="-122"/>
              <a:cs typeface="华文楷体" panose="02010600040101010101" charset="-122"/>
            </a:endParaRPr>
          </a:p>
          <a:p>
            <a:r>
              <a:rPr lang="zh-CN" altLang="en-US" dirty="0">
                <a:latin typeface="华文楷体" panose="02010600040101010101" charset="-122"/>
                <a:ea typeface="华文楷体" panose="02010600040101010101" charset="-122"/>
                <a:cs typeface="华文楷体" panose="02010600040101010101" charset="-122"/>
                <a:sym typeface="+mn-ea"/>
              </a:rPr>
              <a:t>    </a:t>
            </a:r>
            <a:r>
              <a:rPr lang="en-US" altLang="zh-CN" dirty="0">
                <a:latin typeface="华文楷体" panose="02010600040101010101" charset="-122"/>
                <a:ea typeface="华文楷体" panose="02010600040101010101" charset="-122"/>
                <a:cs typeface="华文楷体" panose="02010600040101010101" charset="-122"/>
                <a:sym typeface="+mn-ea"/>
              </a:rPr>
              <a:t>Node </a:t>
            </a:r>
            <a:r>
              <a:rPr lang="en-US" altLang="zh-CN" dirty="0" err="1">
                <a:latin typeface="华文楷体" panose="02010600040101010101" charset="-122"/>
                <a:ea typeface="华文楷体" panose="02010600040101010101" charset="-122"/>
                <a:cs typeface="华文楷体" panose="02010600040101010101" charset="-122"/>
                <a:sym typeface="+mn-ea"/>
              </a:rPr>
              <a:t>prev</a:t>
            </a:r>
            <a:r>
              <a:rPr lang="en-US" altLang="zh-CN" dirty="0">
                <a:latin typeface="华文楷体" panose="02010600040101010101" charset="-122"/>
                <a:ea typeface="华文楷体" panose="02010600040101010101" charset="-122"/>
                <a:cs typeface="华文楷体" panose="02010600040101010101" charset="-122"/>
                <a:sym typeface="+mn-ea"/>
              </a:rPr>
              <a:t>;           // </a:t>
            </a:r>
            <a:r>
              <a:rPr lang="zh-CN" altLang="en-US" dirty="0">
                <a:latin typeface="华文楷体" panose="02010600040101010101" charset="-122"/>
                <a:ea typeface="华文楷体" panose="02010600040101010101" charset="-122"/>
                <a:cs typeface="华文楷体" panose="02010600040101010101" charset="-122"/>
                <a:sym typeface="+mn-ea"/>
              </a:rPr>
              <a:t>前一个节点指针</a:t>
            </a:r>
            <a:endParaRPr lang="zh-CN" altLang="en-US" dirty="0">
              <a:latin typeface="华文楷体" panose="02010600040101010101" charset="-122"/>
              <a:ea typeface="华文楷体" panose="02010600040101010101" charset="-122"/>
              <a:cs typeface="华文楷体" panose="02010600040101010101" charset="-122"/>
            </a:endParaRPr>
          </a:p>
          <a:p>
            <a:r>
              <a:rPr lang="zh-CN" altLang="en-US" dirty="0">
                <a:latin typeface="华文楷体" panose="02010600040101010101" charset="-122"/>
                <a:ea typeface="华文楷体" panose="02010600040101010101" charset="-122"/>
                <a:cs typeface="华文楷体" panose="02010600040101010101" charset="-122"/>
                <a:sym typeface="+mn-ea"/>
              </a:rPr>
              <a:t>    </a:t>
            </a:r>
            <a:r>
              <a:rPr lang="en-US" altLang="zh-CN" dirty="0">
                <a:latin typeface="华文楷体" panose="02010600040101010101" charset="-122"/>
                <a:ea typeface="华文楷体" panose="02010600040101010101" charset="-122"/>
                <a:cs typeface="华文楷体" panose="02010600040101010101" charset="-122"/>
                <a:sym typeface="+mn-ea"/>
              </a:rPr>
              <a:t>Node next;           // </a:t>
            </a:r>
            <a:r>
              <a:rPr lang="zh-CN" altLang="en-US" dirty="0">
                <a:latin typeface="华文楷体" panose="02010600040101010101" charset="-122"/>
                <a:ea typeface="华文楷体" panose="02010600040101010101" charset="-122"/>
                <a:cs typeface="华文楷体" panose="02010600040101010101" charset="-122"/>
                <a:sym typeface="+mn-ea"/>
              </a:rPr>
              <a:t>后一个节点指针</a:t>
            </a:r>
            <a:endParaRPr lang="zh-CN" altLang="en-US"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a:t>
            </a:r>
          </a:p>
          <a:p>
            <a:r>
              <a:rPr lang="en-US" altLang="zh-CN" dirty="0">
                <a:latin typeface="华文楷体" panose="02010600040101010101" charset="-122"/>
                <a:ea typeface="华文楷体" panose="02010600040101010101" charset="-122"/>
                <a:cs typeface="华文楷体" panose="02010600040101010101" charset="-122"/>
                <a:sym typeface="+mn-ea"/>
              </a:rPr>
              <a:t>Class Queue {</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    Node head;           // </a:t>
            </a:r>
            <a:r>
              <a:rPr lang="zh-CN" altLang="en-US" dirty="0">
                <a:latin typeface="华文楷体" panose="02010600040101010101" charset="-122"/>
                <a:ea typeface="华文楷体" panose="02010600040101010101" charset="-122"/>
                <a:cs typeface="华文楷体" panose="02010600040101010101" charset="-122"/>
                <a:sym typeface="+mn-ea"/>
              </a:rPr>
              <a:t>队列头节点</a:t>
            </a:r>
            <a:endParaRPr lang="zh-CN" altLang="en-US" dirty="0">
              <a:latin typeface="华文楷体" panose="02010600040101010101" charset="-122"/>
              <a:ea typeface="华文楷体" panose="02010600040101010101" charset="-122"/>
              <a:cs typeface="华文楷体" panose="02010600040101010101" charset="-122"/>
            </a:endParaRPr>
          </a:p>
          <a:p>
            <a:r>
              <a:rPr lang="zh-CN" altLang="en-US" dirty="0">
                <a:latin typeface="华文楷体" panose="02010600040101010101" charset="-122"/>
                <a:ea typeface="华文楷体" panose="02010600040101010101" charset="-122"/>
                <a:cs typeface="华文楷体" panose="02010600040101010101" charset="-122"/>
                <a:sym typeface="+mn-ea"/>
              </a:rPr>
              <a:t>    </a:t>
            </a:r>
            <a:r>
              <a:rPr lang="en-US" altLang="zh-CN" dirty="0">
                <a:latin typeface="华文楷体" panose="02010600040101010101" charset="-122"/>
                <a:ea typeface="华文楷体" panose="02010600040101010101" charset="-122"/>
                <a:cs typeface="华文楷体" panose="02010600040101010101" charset="-122"/>
                <a:sym typeface="+mn-ea"/>
              </a:rPr>
              <a:t>Node tail;           // </a:t>
            </a:r>
            <a:r>
              <a:rPr lang="zh-CN" altLang="en-US" dirty="0">
                <a:latin typeface="华文楷体" panose="02010600040101010101" charset="-122"/>
                <a:ea typeface="华文楷体" panose="02010600040101010101" charset="-122"/>
                <a:cs typeface="华文楷体" panose="02010600040101010101" charset="-122"/>
                <a:sym typeface="+mn-ea"/>
              </a:rPr>
              <a:t>队列尾节点</a:t>
            </a:r>
            <a:endParaRPr lang="zh-CN" altLang="en-US"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a:t>
            </a:r>
            <a:endParaRPr lang="zh-CN" altLang="en-US">
              <a:latin typeface="华文楷体" panose="02010600040101010101" charset="-122"/>
              <a:ea typeface="华文楷体" panose="02010600040101010101" charset="-122"/>
              <a:cs typeface="华文楷体" panose="02010600040101010101" charset="-122"/>
            </a:endParaRPr>
          </a:p>
          <a:p>
            <a:endParaRPr lang="zh-CN" altLang="en-US" dirty="0"/>
          </a:p>
          <a:p>
            <a:endParaRPr lang="zh-CN" altLang="en-US"/>
          </a:p>
        </p:txBody>
      </p:sp>
      <p:sp>
        <p:nvSpPr>
          <p:cNvPr id="4" name="文本框 3"/>
          <p:cNvSpPr txBox="1"/>
          <p:nvPr/>
        </p:nvSpPr>
        <p:spPr>
          <a:xfrm>
            <a:off x="5871210" y="907415"/>
            <a:ext cx="4063365" cy="5815965"/>
          </a:xfrm>
          <a:prstGeom prst="rect">
            <a:avLst/>
          </a:prstGeom>
          <a:noFill/>
        </p:spPr>
        <p:txBody>
          <a:bodyPr wrap="square" rtlCol="0">
            <a:spAutoFit/>
          </a:bodyPr>
          <a:lstStyle/>
          <a:p>
            <a:r>
              <a:rPr lang="zh-CN" altLang="en-US" sz="2400" b="1">
                <a:latin typeface="华文楷体" panose="02010600040101010101" charset="-122"/>
                <a:ea typeface="华文楷体" panose="02010600040101010101" charset="-122"/>
                <a:cs typeface="华文楷体" panose="02010600040101010101" charset="-122"/>
              </a:rPr>
              <a:t>2. 队列操作</a:t>
            </a:r>
          </a:p>
          <a:p>
            <a:endParaRPr lang="zh-CN" altLang="en-US" sz="2400" b="1">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Method enqueue (){}//队列末尾添加新客户。如果队列为空，新节点既是头节点也是尾节点；否则，新节点成为新的尾节点。</a:t>
            </a:r>
          </a:p>
          <a:p>
            <a:endParaRPr lang="en-US" altLang="zh-CN" dirty="0">
              <a:latin typeface="华文楷体" panose="02010600040101010101" charset="-122"/>
              <a:ea typeface="华文楷体" panose="02010600040101010101" charset="-122"/>
              <a:cs typeface="华文楷体" panose="02010600040101010101" charset="-122"/>
              <a:sym typeface="+mn-ea"/>
            </a:endParaRPr>
          </a:p>
          <a:p>
            <a:r>
              <a:rPr lang="en-US" altLang="zh-CN" dirty="0">
                <a:latin typeface="华文楷体" panose="02010600040101010101" charset="-122"/>
                <a:ea typeface="华文楷体" panose="02010600040101010101" charset="-122"/>
                <a:cs typeface="华文楷体" panose="02010600040101010101" charset="-122"/>
                <a:sym typeface="+mn-ea"/>
              </a:rPr>
              <a:t>Method dequeue() {}</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a:t>
            </a:r>
            <a:r>
              <a:rPr lang="zh-CN" altLang="en-US">
                <a:latin typeface="华文楷体" panose="02010600040101010101" charset="-122"/>
                <a:ea typeface="华文楷体" panose="02010600040101010101" charset="-122"/>
                <a:cs typeface="华文楷体" panose="02010600040101010101" charset="-122"/>
                <a:sym typeface="+mn-ea"/>
              </a:rPr>
              <a:t>从队列头部移除客户。如果队列只有一个节点，则头尾节点都设为nullptr；否则，新的头节点是原头节点的下一个节点。</a:t>
            </a:r>
          </a:p>
          <a:p>
            <a:endParaRPr lang="en-US" altLang="zh-CN" dirty="0">
              <a:latin typeface="华文楷体" panose="02010600040101010101" charset="-122"/>
              <a:ea typeface="华文楷体" panose="02010600040101010101" charset="-122"/>
              <a:cs typeface="华文楷体" panose="02010600040101010101" charset="-122"/>
              <a:sym typeface="+mn-ea"/>
            </a:endParaRPr>
          </a:p>
          <a:p>
            <a:r>
              <a:rPr lang="en-US" altLang="zh-CN" dirty="0">
                <a:latin typeface="华文楷体" panose="02010600040101010101" charset="-122"/>
                <a:ea typeface="华文楷体" panose="02010600040101010101" charset="-122"/>
                <a:cs typeface="华文楷体" panose="02010600040101010101" charset="-122"/>
                <a:sym typeface="+mn-ea"/>
              </a:rPr>
              <a:t>bool isEmpty() const;</a:t>
            </a:r>
          </a:p>
          <a:p>
            <a:r>
              <a:rPr lang="en-US" altLang="zh-CN" dirty="0">
                <a:latin typeface="华文楷体" panose="02010600040101010101" charset="-122"/>
                <a:ea typeface="华文楷体" panose="02010600040101010101" charset="-122"/>
                <a:cs typeface="华文楷体" panose="02010600040101010101" charset="-122"/>
                <a:sym typeface="+mn-ea"/>
              </a:rPr>
              <a:t>//</a:t>
            </a:r>
            <a:r>
              <a:rPr lang="zh-CN" altLang="en-US">
                <a:latin typeface="华文楷体" panose="02010600040101010101" charset="-122"/>
                <a:ea typeface="华文楷体" panose="02010600040101010101" charset="-122"/>
                <a:cs typeface="华文楷体" panose="02010600040101010101" charset="-122"/>
                <a:sym typeface="+mn-ea"/>
              </a:rPr>
              <a:t>检查队列是否为空，即头节点是否为nullptr。</a:t>
            </a:r>
            <a:endParaRPr lang="en-US" altLang="zh-CN" dirty="0">
              <a:latin typeface="华文楷体" panose="02010600040101010101" charset="-122"/>
              <a:ea typeface="华文楷体" panose="02010600040101010101" charset="-122"/>
              <a:cs typeface="华文楷体" panose="02010600040101010101" charset="-122"/>
              <a:sym typeface="+mn-ea"/>
            </a:endParaRPr>
          </a:p>
          <a:p>
            <a:r>
              <a:rPr lang="en-US" altLang="zh-CN" dirty="0">
                <a:latin typeface="华文楷体" panose="02010600040101010101" charset="-122"/>
                <a:ea typeface="华文楷体" panose="02010600040101010101" charset="-122"/>
                <a:cs typeface="华文楷体" panose="02010600040101010101" charset="-122"/>
                <a:sym typeface="+mn-ea"/>
              </a:rPr>
              <a:t>     </a:t>
            </a:r>
          </a:p>
          <a:p>
            <a:r>
              <a:rPr lang="en-US" altLang="zh-CN" dirty="0">
                <a:latin typeface="华文楷体" panose="02010600040101010101" charset="-122"/>
                <a:ea typeface="华文楷体" panose="02010600040101010101" charset="-122"/>
                <a:cs typeface="华文楷体" panose="02010600040101010101" charset="-122"/>
                <a:sym typeface="+mn-ea"/>
              </a:rPr>
              <a:t>Method front() {}</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a:t>
            </a:r>
            <a:r>
              <a:rPr lang="zh-CN" altLang="en-US">
                <a:latin typeface="华文楷体" panose="02010600040101010101" charset="-122"/>
                <a:ea typeface="华文楷体" panose="02010600040101010101" charset="-122"/>
                <a:cs typeface="华文楷体" panose="02010600040101010101" charset="-122"/>
                <a:sym typeface="+mn-ea"/>
              </a:rPr>
              <a:t>获取队列头部的客户数据，但不从队列中移除</a:t>
            </a:r>
            <a:endParaRPr lang="zh-CN" altLang="en-US">
              <a:latin typeface="华文楷体" panose="02010600040101010101" charset="-122"/>
              <a:ea typeface="华文楷体" panose="02010600040101010101" charset="-122"/>
              <a:cs typeface="华文楷体" panose="02010600040101010101" charset="-122"/>
            </a:endParaRPr>
          </a:p>
        </p:txBody>
      </p:sp>
      <p:cxnSp>
        <p:nvCxnSpPr>
          <p:cNvPr id="2" name="直接连接符 1"/>
          <p:cNvCxnSpPr/>
          <p:nvPr/>
        </p:nvCxnSpPr>
        <p:spPr>
          <a:xfrm flipH="1">
            <a:off x="5248910" y="1051560"/>
            <a:ext cx="55245" cy="5417820"/>
          </a:xfrm>
          <a:prstGeom prst="line">
            <a:avLst/>
          </a:prstGeom>
          <a:ln w="28575" cmpd="sng">
            <a:solidFill>
              <a:schemeClr val="accent1">
                <a:shade val="50000"/>
              </a:schemeClr>
            </a:solidFill>
            <a:prstDash val="sys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2474236" cy="632522"/>
            <a:chOff x="513139" y="331796"/>
            <a:chExt cx="2474236" cy="632522"/>
          </a:xfrm>
        </p:grpSpPr>
        <p:sp>
          <p:nvSpPr>
            <p:cNvPr id="28" name="文本框 27"/>
            <p:cNvSpPr txBox="1"/>
            <p:nvPr/>
          </p:nvSpPr>
          <p:spPr>
            <a:xfrm>
              <a:off x="1178895" y="380753"/>
              <a:ext cx="18084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代码展示</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40" name="图片 39"/>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41" name="组合 40"/>
          <p:cNvGrpSpPr/>
          <p:nvPr/>
        </p:nvGrpSpPr>
        <p:grpSpPr>
          <a:xfrm>
            <a:off x="9272989" y="190546"/>
            <a:ext cx="2545960" cy="731020"/>
            <a:chOff x="9488724" y="3354030"/>
            <a:chExt cx="2545960" cy="731020"/>
          </a:xfrm>
        </p:grpSpPr>
        <p:pic>
          <p:nvPicPr>
            <p:cNvPr id="42" name="图片 41"/>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43" name="图片 42"/>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44" name="文本框 43"/>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sp>
        <p:nvSpPr>
          <p:cNvPr id="2" name="文本框 1"/>
          <p:cNvSpPr txBox="1"/>
          <p:nvPr/>
        </p:nvSpPr>
        <p:spPr>
          <a:xfrm>
            <a:off x="527050" y="1235710"/>
            <a:ext cx="5175250" cy="4984750"/>
          </a:xfrm>
          <a:prstGeom prst="rect">
            <a:avLst/>
          </a:prstGeom>
          <a:noFill/>
        </p:spPr>
        <p:txBody>
          <a:bodyPr wrap="square">
            <a:spAutoFit/>
          </a:bodyPr>
          <a:lstStyle/>
          <a:p>
            <a:r>
              <a:rPr lang="zh-CN" altLang="en-US" sz="2400" b="1">
                <a:latin typeface="华文楷体" panose="02010600040101010101" charset="-122"/>
                <a:ea typeface="华文楷体" panose="02010600040101010101" charset="-122"/>
                <a:cs typeface="华文楷体" panose="02010600040101010101" charset="-122"/>
                <a:sym typeface="+mn-ea"/>
              </a:rPr>
              <a:t>3. 银行排队系统管理</a:t>
            </a:r>
          </a:p>
          <a:p>
            <a:endParaRPr lang="zh-CN" altLang="en-US" sz="2400" b="1">
              <a:latin typeface="华文楷体" panose="02010600040101010101" charset="-122"/>
              <a:ea typeface="华文楷体" panose="02010600040101010101" charset="-122"/>
              <a:cs typeface="华文楷体" panose="02010600040101010101" charset="-122"/>
              <a:sym typeface="+mn-ea"/>
            </a:endParaRPr>
          </a:p>
          <a:p>
            <a:r>
              <a:rPr lang="en-US" altLang="zh-CN" dirty="0">
                <a:latin typeface="华文楷体" panose="02010600040101010101" charset="-122"/>
                <a:ea typeface="华文楷体" panose="02010600040101010101" charset="-122"/>
                <a:cs typeface="华文楷体" panose="02010600040101010101" charset="-122"/>
                <a:sym typeface="+mn-ea"/>
              </a:rPr>
              <a:t>Class </a:t>
            </a:r>
            <a:r>
              <a:rPr lang="en-US" altLang="zh-CN" dirty="0" err="1">
                <a:latin typeface="华文楷体" panose="02010600040101010101" charset="-122"/>
                <a:ea typeface="华文楷体" panose="02010600040101010101" charset="-122"/>
                <a:cs typeface="华文楷体" panose="02010600040101010101" charset="-122"/>
                <a:sym typeface="+mn-ea"/>
              </a:rPr>
              <a:t>BankQueueManager</a:t>
            </a:r>
            <a:r>
              <a:rPr lang="en-US" altLang="zh-CN" dirty="0">
                <a:latin typeface="华文楷体" panose="02010600040101010101" charset="-122"/>
                <a:ea typeface="华文楷体" panose="02010600040101010101" charset="-122"/>
                <a:cs typeface="华文楷体" panose="02010600040101010101" charset="-122"/>
                <a:sym typeface="+mn-ea"/>
              </a:rPr>
              <a:t> {</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    Queue </a:t>
            </a:r>
            <a:r>
              <a:rPr lang="en-US" altLang="zh-CN" dirty="0" err="1">
                <a:latin typeface="华文楷体" panose="02010600040101010101" charset="-122"/>
                <a:ea typeface="华文楷体" panose="02010600040101010101" charset="-122"/>
                <a:cs typeface="华文楷体" panose="02010600040101010101" charset="-122"/>
                <a:sym typeface="+mn-ea"/>
              </a:rPr>
              <a:t>normalQueue</a:t>
            </a:r>
            <a:r>
              <a:rPr lang="en-US" altLang="zh-CN" dirty="0">
                <a:latin typeface="华文楷体" panose="02010600040101010101" charset="-122"/>
                <a:ea typeface="华文楷体" panose="02010600040101010101" charset="-122"/>
                <a:cs typeface="华文楷体" panose="02010600040101010101" charset="-122"/>
                <a:sym typeface="+mn-ea"/>
              </a:rPr>
              <a:t>;    // </a:t>
            </a:r>
            <a:r>
              <a:rPr lang="zh-CN" altLang="en-US" dirty="0">
                <a:latin typeface="华文楷体" panose="02010600040101010101" charset="-122"/>
                <a:ea typeface="华文楷体" panose="02010600040101010101" charset="-122"/>
                <a:cs typeface="华文楷体" panose="02010600040101010101" charset="-122"/>
                <a:sym typeface="+mn-ea"/>
              </a:rPr>
              <a:t>普通客户队列</a:t>
            </a:r>
            <a:endParaRPr lang="zh-CN" altLang="en-US" dirty="0">
              <a:latin typeface="华文楷体" panose="02010600040101010101" charset="-122"/>
              <a:ea typeface="华文楷体" panose="02010600040101010101" charset="-122"/>
              <a:cs typeface="华文楷体" panose="02010600040101010101" charset="-122"/>
            </a:endParaRPr>
          </a:p>
          <a:p>
            <a:r>
              <a:rPr lang="zh-CN" altLang="en-US" dirty="0">
                <a:latin typeface="华文楷体" panose="02010600040101010101" charset="-122"/>
                <a:ea typeface="华文楷体" panose="02010600040101010101" charset="-122"/>
                <a:cs typeface="华文楷体" panose="02010600040101010101" charset="-122"/>
                <a:sym typeface="+mn-ea"/>
              </a:rPr>
              <a:t>    </a:t>
            </a:r>
            <a:r>
              <a:rPr lang="en-US" altLang="zh-CN" dirty="0">
                <a:latin typeface="华文楷体" panose="02010600040101010101" charset="-122"/>
                <a:ea typeface="华文楷体" panose="02010600040101010101" charset="-122"/>
                <a:cs typeface="华文楷体" panose="02010600040101010101" charset="-122"/>
                <a:sym typeface="+mn-ea"/>
              </a:rPr>
              <a:t>Queue </a:t>
            </a:r>
            <a:r>
              <a:rPr lang="en-US" altLang="zh-CN" dirty="0" err="1">
                <a:latin typeface="华文楷体" panose="02010600040101010101" charset="-122"/>
                <a:ea typeface="华文楷体" panose="02010600040101010101" charset="-122"/>
                <a:cs typeface="华文楷体" panose="02010600040101010101" charset="-122"/>
                <a:sym typeface="+mn-ea"/>
              </a:rPr>
              <a:t>vipQueue</a:t>
            </a:r>
            <a:r>
              <a:rPr lang="en-US" altLang="zh-CN" dirty="0">
                <a:latin typeface="华文楷体" panose="02010600040101010101" charset="-122"/>
                <a:ea typeface="华文楷体" panose="02010600040101010101" charset="-122"/>
                <a:cs typeface="华文楷体" panose="02010600040101010101" charset="-122"/>
                <a:sym typeface="+mn-ea"/>
              </a:rPr>
              <a:t>;       // VIP</a:t>
            </a:r>
            <a:r>
              <a:rPr lang="zh-CN" altLang="en-US" dirty="0">
                <a:latin typeface="华文楷体" panose="02010600040101010101" charset="-122"/>
                <a:ea typeface="华文楷体" panose="02010600040101010101" charset="-122"/>
                <a:cs typeface="华文楷体" panose="02010600040101010101" charset="-122"/>
                <a:sym typeface="+mn-ea"/>
              </a:rPr>
              <a:t>客户队列</a:t>
            </a:r>
          </a:p>
          <a:p>
            <a:endParaRPr lang="zh-CN" altLang="en-US" dirty="0">
              <a:latin typeface="华文楷体" panose="02010600040101010101" charset="-122"/>
              <a:ea typeface="华文楷体" panose="02010600040101010101" charset="-122"/>
              <a:cs typeface="华文楷体" panose="02010600040101010101" charset="-122"/>
              <a:sym typeface="+mn-ea"/>
            </a:endParaRPr>
          </a:p>
          <a:p>
            <a:r>
              <a:rPr lang="en-US" altLang="zh-CN" dirty="0">
                <a:latin typeface="华文楷体" panose="02010600040101010101" charset="-122"/>
                <a:ea typeface="华文楷体" panose="02010600040101010101" charset="-122"/>
                <a:cs typeface="华文楷体" panose="02010600040101010101" charset="-122"/>
                <a:sym typeface="+mn-ea"/>
              </a:rPr>
              <a:t>//</a:t>
            </a:r>
            <a:r>
              <a:rPr lang="zh-CN" altLang="en-US" dirty="0">
                <a:latin typeface="华文楷体" panose="02010600040101010101" charset="-122"/>
                <a:ea typeface="华文楷体" panose="02010600040101010101" charset="-122"/>
                <a:cs typeface="华文楷体" panose="02010600040101010101" charset="-122"/>
                <a:sym typeface="+mn-ea"/>
              </a:rPr>
              <a:t>构造函数</a:t>
            </a:r>
          </a:p>
          <a:p>
            <a:r>
              <a:rPr lang="en-US" altLang="zh-CN" dirty="0">
                <a:latin typeface="华文楷体" panose="02010600040101010101" charset="-122"/>
                <a:ea typeface="华文楷体" panose="02010600040101010101" charset="-122"/>
                <a:cs typeface="华文楷体" panose="02010600040101010101" charset="-122"/>
                <a:sym typeface="+mn-ea"/>
              </a:rPr>
              <a:t>Constructor() {</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        </a:t>
            </a:r>
            <a:r>
              <a:rPr lang="en-US" altLang="zh-CN" dirty="0" err="1">
                <a:latin typeface="华文楷体" panose="02010600040101010101" charset="-122"/>
                <a:ea typeface="华文楷体" panose="02010600040101010101" charset="-122"/>
                <a:cs typeface="华文楷体" panose="02010600040101010101" charset="-122"/>
                <a:sym typeface="+mn-ea"/>
              </a:rPr>
              <a:t>normalQueue</a:t>
            </a:r>
            <a:r>
              <a:rPr lang="en-US" altLang="zh-CN" dirty="0">
                <a:latin typeface="华文楷体" panose="02010600040101010101" charset="-122"/>
                <a:ea typeface="华文楷体" panose="02010600040101010101" charset="-122"/>
                <a:cs typeface="华文楷体" panose="02010600040101010101" charset="-122"/>
                <a:sym typeface="+mn-ea"/>
              </a:rPr>
              <a:t> = Create Queue;</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        </a:t>
            </a:r>
            <a:r>
              <a:rPr lang="en-US" altLang="zh-CN" dirty="0" err="1">
                <a:latin typeface="华文楷体" panose="02010600040101010101" charset="-122"/>
                <a:ea typeface="华文楷体" panose="02010600040101010101" charset="-122"/>
                <a:cs typeface="华文楷体" panose="02010600040101010101" charset="-122"/>
                <a:sym typeface="+mn-ea"/>
              </a:rPr>
              <a:t>vipQueue</a:t>
            </a:r>
            <a:r>
              <a:rPr lang="en-US" altLang="zh-CN" dirty="0">
                <a:latin typeface="华文楷体" panose="02010600040101010101" charset="-122"/>
                <a:ea typeface="华文楷体" panose="02010600040101010101" charset="-122"/>
                <a:cs typeface="华文楷体" panose="02010600040101010101" charset="-122"/>
                <a:sym typeface="+mn-ea"/>
              </a:rPr>
              <a:t> = Create Queue;</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    }</a:t>
            </a:r>
            <a:endParaRPr lang="en-US" altLang="zh-CN" dirty="0">
              <a:latin typeface="华文楷体" panose="02010600040101010101" charset="-122"/>
              <a:ea typeface="华文楷体" panose="02010600040101010101" charset="-122"/>
              <a:cs typeface="华文楷体" panose="02010600040101010101" charset="-122"/>
            </a:endParaRPr>
          </a:p>
          <a:p>
            <a:endParaRPr lang="en-US" altLang="zh-CN" dirty="0">
              <a:latin typeface="华文楷体" panose="02010600040101010101" charset="-122"/>
              <a:ea typeface="华文楷体" panose="02010600040101010101" charset="-122"/>
              <a:cs typeface="华文楷体" panose="02010600040101010101" charset="-122"/>
              <a:sym typeface="+mn-ea"/>
            </a:endParaRPr>
          </a:p>
          <a:p>
            <a:r>
              <a:rPr lang="en-US" altLang="zh-CN" dirty="0">
                <a:latin typeface="华文楷体" panose="02010600040101010101" charset="-122"/>
                <a:ea typeface="华文楷体" panose="02010600040101010101" charset="-122"/>
                <a:cs typeface="华文楷体" panose="02010600040101010101" charset="-122"/>
                <a:sym typeface="+mn-ea"/>
              </a:rPr>
              <a:t>Method </a:t>
            </a:r>
            <a:r>
              <a:rPr lang="en-US" altLang="zh-CN" dirty="0" err="1">
                <a:latin typeface="华文楷体" panose="02010600040101010101" charset="-122"/>
                <a:ea typeface="华文楷体" panose="02010600040101010101" charset="-122"/>
                <a:cs typeface="华文楷体" panose="02010600040101010101" charset="-122"/>
                <a:sym typeface="+mn-ea"/>
              </a:rPr>
              <a:t>enqueueNormal</a:t>
            </a:r>
            <a:r>
              <a:rPr lang="en-US" altLang="zh-CN" dirty="0">
                <a:latin typeface="华文楷体" panose="02010600040101010101" charset="-122"/>
                <a:ea typeface="华文楷体" panose="02010600040101010101" charset="-122"/>
                <a:cs typeface="华文楷体" panose="02010600040101010101" charset="-122"/>
                <a:sym typeface="+mn-ea"/>
              </a:rPr>
              <a:t>(customer) {</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        </a:t>
            </a:r>
            <a:r>
              <a:rPr lang="en-US" altLang="zh-CN" dirty="0" err="1">
                <a:latin typeface="华文楷体" panose="02010600040101010101" charset="-122"/>
                <a:ea typeface="华文楷体" panose="02010600040101010101" charset="-122"/>
                <a:cs typeface="华文楷体" panose="02010600040101010101" charset="-122"/>
                <a:sym typeface="+mn-ea"/>
              </a:rPr>
              <a:t>normalQueue.enqueue</a:t>
            </a:r>
            <a:r>
              <a:rPr lang="en-US" altLang="zh-CN" dirty="0">
                <a:latin typeface="华文楷体" panose="02010600040101010101" charset="-122"/>
                <a:ea typeface="华文楷体" panose="02010600040101010101" charset="-122"/>
                <a:cs typeface="华文楷体" panose="02010600040101010101" charset="-122"/>
                <a:sym typeface="+mn-ea"/>
              </a:rPr>
              <a:t>(customer);</a:t>
            </a:r>
            <a:endParaRPr lang="en-US" altLang="zh-CN" dirty="0">
              <a:latin typeface="华文楷体" panose="02010600040101010101" charset="-122"/>
              <a:ea typeface="华文楷体" panose="02010600040101010101" charset="-122"/>
              <a:cs typeface="华文楷体" panose="02010600040101010101" charset="-122"/>
            </a:endParaRPr>
          </a:p>
          <a:p>
            <a:r>
              <a:rPr lang="en-US" altLang="zh-CN" dirty="0">
                <a:latin typeface="华文楷体" panose="02010600040101010101" charset="-122"/>
                <a:ea typeface="华文楷体" panose="02010600040101010101" charset="-122"/>
                <a:cs typeface="华文楷体" panose="02010600040101010101" charset="-122"/>
                <a:sym typeface="+mn-ea"/>
              </a:rPr>
              <a:t>    }</a:t>
            </a:r>
          </a:p>
          <a:p>
            <a:endParaRPr lang="en-US" altLang="zh-CN" dirty="0"/>
          </a:p>
          <a:p>
            <a:endParaRPr lang="zh-CN" altLang="en-US" dirty="0"/>
          </a:p>
        </p:txBody>
      </p:sp>
      <p:sp>
        <p:nvSpPr>
          <p:cNvPr id="6" name="文本框 5"/>
          <p:cNvSpPr txBox="1"/>
          <p:nvPr/>
        </p:nvSpPr>
        <p:spPr>
          <a:xfrm>
            <a:off x="5940425" y="1443990"/>
            <a:ext cx="4063365" cy="3969385"/>
          </a:xfrm>
          <a:prstGeom prst="rect">
            <a:avLst/>
          </a:prstGeom>
          <a:noFill/>
        </p:spPr>
        <p:txBody>
          <a:bodyPr wrap="square" rtlCol="0">
            <a:spAutoFit/>
          </a:bodyPr>
          <a:lstStyle/>
          <a:p>
            <a:r>
              <a:rPr lang="en-US" altLang="zh-CN" dirty="0">
                <a:latin typeface="华文楷体" panose="02010600040101010101" charset="-122"/>
                <a:ea typeface="华文楷体" panose="02010600040101010101" charset="-122"/>
                <a:sym typeface="+mn-ea"/>
              </a:rPr>
              <a:t>Method </a:t>
            </a:r>
            <a:r>
              <a:rPr lang="en-US" altLang="zh-CN" dirty="0" err="1">
                <a:latin typeface="华文楷体" panose="02010600040101010101" charset="-122"/>
                <a:ea typeface="华文楷体" panose="02010600040101010101" charset="-122"/>
                <a:sym typeface="+mn-ea"/>
              </a:rPr>
              <a:t>enqueueVIP</a:t>
            </a:r>
            <a:r>
              <a:rPr lang="en-US" altLang="zh-CN" dirty="0">
                <a:latin typeface="华文楷体" panose="02010600040101010101" charset="-122"/>
                <a:ea typeface="华文楷体" panose="02010600040101010101" charset="-122"/>
                <a:sym typeface="+mn-ea"/>
              </a:rPr>
              <a:t>(customer) {</a:t>
            </a:r>
            <a:endParaRPr lang="en-US" altLang="zh-CN" dirty="0">
              <a:latin typeface="华文楷体" panose="02010600040101010101" charset="-122"/>
              <a:ea typeface="华文楷体" panose="02010600040101010101" charset="-122"/>
            </a:endParaRPr>
          </a:p>
          <a:p>
            <a:r>
              <a:rPr lang="en-US" altLang="zh-CN" dirty="0">
                <a:latin typeface="华文楷体" panose="02010600040101010101" charset="-122"/>
                <a:ea typeface="华文楷体" panose="02010600040101010101" charset="-122"/>
                <a:sym typeface="+mn-ea"/>
              </a:rPr>
              <a:t>        </a:t>
            </a:r>
            <a:r>
              <a:rPr lang="en-US" altLang="zh-CN" dirty="0" err="1">
                <a:latin typeface="华文楷体" panose="02010600040101010101" charset="-122"/>
                <a:ea typeface="华文楷体" panose="02010600040101010101" charset="-122"/>
                <a:sym typeface="+mn-ea"/>
              </a:rPr>
              <a:t>vipQueue.enqueue</a:t>
            </a:r>
            <a:r>
              <a:rPr lang="en-US" altLang="zh-CN" dirty="0">
                <a:latin typeface="华文楷体" panose="02010600040101010101" charset="-122"/>
                <a:ea typeface="华文楷体" panose="02010600040101010101" charset="-122"/>
                <a:sym typeface="+mn-ea"/>
              </a:rPr>
              <a:t>(customer);</a:t>
            </a:r>
            <a:endParaRPr lang="en-US" altLang="zh-CN" dirty="0">
              <a:latin typeface="华文楷体" panose="02010600040101010101" charset="-122"/>
              <a:ea typeface="华文楷体" panose="02010600040101010101" charset="-122"/>
            </a:endParaRPr>
          </a:p>
          <a:p>
            <a:r>
              <a:rPr lang="en-US" altLang="zh-CN" dirty="0">
                <a:latin typeface="华文楷体" panose="02010600040101010101" charset="-122"/>
                <a:ea typeface="华文楷体" panose="02010600040101010101" charset="-122"/>
                <a:sym typeface="+mn-ea"/>
              </a:rPr>
              <a:t>    }</a:t>
            </a:r>
            <a:endParaRPr lang="en-US" altLang="zh-CN" dirty="0">
              <a:latin typeface="华文楷体" panose="02010600040101010101" charset="-122"/>
              <a:ea typeface="华文楷体" panose="02010600040101010101" charset="-122"/>
            </a:endParaRPr>
          </a:p>
          <a:p>
            <a:endParaRPr lang="en-US" altLang="zh-CN" dirty="0">
              <a:latin typeface="华文楷体" panose="02010600040101010101" charset="-122"/>
              <a:ea typeface="华文楷体" panose="02010600040101010101" charset="-122"/>
            </a:endParaRPr>
          </a:p>
          <a:p>
            <a:r>
              <a:rPr lang="en-US" altLang="zh-CN" dirty="0">
                <a:latin typeface="华文楷体" panose="02010600040101010101" charset="-122"/>
                <a:ea typeface="华文楷体" panose="02010600040101010101" charset="-122"/>
                <a:sym typeface="+mn-ea"/>
              </a:rPr>
              <a:t>    Method </a:t>
            </a:r>
            <a:r>
              <a:rPr lang="en-US" altLang="zh-CN" dirty="0" err="1">
                <a:latin typeface="华文楷体" panose="02010600040101010101" charset="-122"/>
                <a:ea typeface="华文楷体" panose="02010600040101010101" charset="-122"/>
                <a:sym typeface="+mn-ea"/>
              </a:rPr>
              <a:t>serveCustomer</a:t>
            </a:r>
            <a:r>
              <a:rPr lang="en-US" altLang="zh-CN" dirty="0">
                <a:latin typeface="华文楷体" panose="02010600040101010101" charset="-122"/>
                <a:ea typeface="华文楷体" panose="02010600040101010101" charset="-122"/>
                <a:sym typeface="+mn-ea"/>
              </a:rPr>
              <a:t>() {</a:t>
            </a:r>
            <a:endParaRPr lang="en-US" altLang="zh-CN" dirty="0">
              <a:latin typeface="华文楷体" panose="02010600040101010101" charset="-122"/>
              <a:ea typeface="华文楷体" panose="02010600040101010101" charset="-122"/>
            </a:endParaRPr>
          </a:p>
          <a:p>
            <a:r>
              <a:rPr lang="en-US" altLang="zh-CN" dirty="0">
                <a:latin typeface="华文楷体" panose="02010600040101010101" charset="-122"/>
                <a:ea typeface="华文楷体" panose="02010600040101010101" charset="-122"/>
                <a:sym typeface="+mn-ea"/>
              </a:rPr>
              <a:t>}</a:t>
            </a:r>
            <a:endParaRPr lang="en-US" altLang="zh-CN" dirty="0">
              <a:latin typeface="华文楷体" panose="02010600040101010101" charset="-122"/>
              <a:ea typeface="华文楷体" panose="02010600040101010101" charset="-122"/>
            </a:endParaRPr>
          </a:p>
          <a:p>
            <a:endParaRPr lang="en-US" altLang="zh-CN" dirty="0">
              <a:latin typeface="华文楷体" panose="02010600040101010101" charset="-122"/>
              <a:ea typeface="华文楷体" panose="02010600040101010101" charset="-122"/>
            </a:endParaRPr>
          </a:p>
          <a:p>
            <a:r>
              <a:rPr lang="en-US" altLang="zh-CN" dirty="0">
                <a:latin typeface="华文楷体" panose="02010600040101010101" charset="-122"/>
                <a:ea typeface="华文楷体" panose="02010600040101010101" charset="-122"/>
                <a:sym typeface="+mn-ea"/>
              </a:rPr>
              <a:t>    Method </a:t>
            </a:r>
            <a:r>
              <a:rPr lang="en-US" altLang="zh-CN" dirty="0" err="1">
                <a:latin typeface="华文楷体" panose="02010600040101010101" charset="-122"/>
                <a:ea typeface="华文楷体" panose="02010600040101010101" charset="-122"/>
                <a:sym typeface="+mn-ea"/>
              </a:rPr>
              <a:t>tempServeCustomer</a:t>
            </a:r>
            <a:r>
              <a:rPr lang="en-US" altLang="zh-CN" dirty="0">
                <a:latin typeface="华文楷体" panose="02010600040101010101" charset="-122"/>
                <a:ea typeface="华文楷体" panose="02010600040101010101" charset="-122"/>
                <a:sym typeface="+mn-ea"/>
              </a:rPr>
              <a:t>() {</a:t>
            </a:r>
            <a:endParaRPr lang="en-US" altLang="zh-CN" dirty="0">
              <a:latin typeface="华文楷体" panose="02010600040101010101" charset="-122"/>
              <a:ea typeface="华文楷体" panose="02010600040101010101" charset="-122"/>
            </a:endParaRPr>
          </a:p>
          <a:p>
            <a:r>
              <a:rPr lang="en-US" altLang="zh-CN" dirty="0">
                <a:latin typeface="华文楷体" panose="02010600040101010101" charset="-122"/>
                <a:ea typeface="华文楷体" panose="02010600040101010101" charset="-122"/>
                <a:sym typeface="+mn-ea"/>
              </a:rPr>
              <a:t>        If </a:t>
            </a:r>
            <a:r>
              <a:rPr lang="en-US" altLang="zh-CN" dirty="0" err="1">
                <a:latin typeface="华文楷体" panose="02010600040101010101" charset="-122"/>
                <a:ea typeface="华文楷体" panose="02010600040101010101" charset="-122"/>
                <a:sym typeface="+mn-ea"/>
              </a:rPr>
              <a:t>vipQueue</a:t>
            </a:r>
            <a:r>
              <a:rPr lang="en-US" altLang="zh-CN" dirty="0">
                <a:latin typeface="华文楷体" panose="02010600040101010101" charset="-122"/>
                <a:ea typeface="华文楷体" panose="02010600040101010101" charset="-122"/>
                <a:sym typeface="+mn-ea"/>
              </a:rPr>
              <a:t> is not empty Then</a:t>
            </a:r>
            <a:endParaRPr lang="en-US" altLang="zh-CN" dirty="0">
              <a:latin typeface="华文楷体" panose="02010600040101010101" charset="-122"/>
              <a:ea typeface="华文楷体" panose="02010600040101010101" charset="-122"/>
            </a:endParaRPr>
          </a:p>
          <a:p>
            <a:r>
              <a:rPr lang="en-US" altLang="zh-CN" dirty="0">
                <a:latin typeface="华文楷体" panose="02010600040101010101" charset="-122"/>
                <a:ea typeface="华文楷体" panose="02010600040101010101" charset="-122"/>
                <a:sym typeface="+mn-ea"/>
              </a:rPr>
              <a:t>            Return </a:t>
            </a:r>
            <a:r>
              <a:rPr lang="en-US" altLang="zh-CN" dirty="0" err="1">
                <a:latin typeface="华文楷体" panose="02010600040101010101" charset="-122"/>
                <a:ea typeface="华文楷体" panose="02010600040101010101" charset="-122"/>
                <a:sym typeface="+mn-ea"/>
              </a:rPr>
              <a:t>vipQueue.tempDequeue</a:t>
            </a:r>
            <a:r>
              <a:rPr lang="en-US" altLang="zh-CN" dirty="0">
                <a:latin typeface="华文楷体" panose="02010600040101010101" charset="-122"/>
                <a:ea typeface="华文楷体" panose="02010600040101010101" charset="-122"/>
                <a:sym typeface="+mn-ea"/>
              </a:rPr>
              <a:t>();</a:t>
            </a:r>
            <a:endParaRPr lang="en-US" altLang="zh-CN" dirty="0">
              <a:latin typeface="华文楷体" panose="02010600040101010101" charset="-122"/>
              <a:ea typeface="华文楷体" panose="02010600040101010101" charset="-122"/>
            </a:endParaRPr>
          </a:p>
          <a:p>
            <a:r>
              <a:rPr lang="en-US" altLang="zh-CN" dirty="0">
                <a:latin typeface="华文楷体" panose="02010600040101010101" charset="-122"/>
                <a:ea typeface="华文楷体" panose="02010600040101010101" charset="-122"/>
                <a:sym typeface="+mn-ea"/>
              </a:rPr>
              <a:t>        Return </a:t>
            </a:r>
            <a:r>
              <a:rPr lang="en-US" altLang="zh-CN" dirty="0" err="1">
                <a:latin typeface="华文楷体" panose="02010600040101010101" charset="-122"/>
                <a:ea typeface="华文楷体" panose="02010600040101010101" charset="-122"/>
                <a:sym typeface="+mn-ea"/>
              </a:rPr>
              <a:t>normalQueue.tempDequeue</a:t>
            </a:r>
            <a:r>
              <a:rPr lang="en-US" altLang="zh-CN" dirty="0">
                <a:latin typeface="华文楷体" panose="02010600040101010101" charset="-122"/>
                <a:ea typeface="华文楷体" panose="02010600040101010101" charset="-122"/>
                <a:sym typeface="+mn-ea"/>
              </a:rPr>
              <a:t>();</a:t>
            </a:r>
            <a:endParaRPr lang="en-US" altLang="zh-CN" dirty="0">
              <a:latin typeface="华文楷体" panose="02010600040101010101" charset="-122"/>
              <a:ea typeface="华文楷体" panose="02010600040101010101" charset="-122"/>
            </a:endParaRPr>
          </a:p>
          <a:p>
            <a:r>
              <a:rPr lang="en-US" altLang="zh-CN" dirty="0">
                <a:latin typeface="华文楷体" panose="02010600040101010101" charset="-122"/>
                <a:ea typeface="华文楷体" panose="02010600040101010101" charset="-122"/>
                <a:sym typeface="+mn-ea"/>
              </a:rPr>
              <a:t>    }</a:t>
            </a:r>
            <a:endParaRPr lang="en-US" altLang="zh-CN" dirty="0">
              <a:latin typeface="华文楷体" panose="02010600040101010101" charset="-122"/>
              <a:ea typeface="华文楷体" panose="02010600040101010101" charset="-122"/>
            </a:endParaRPr>
          </a:p>
          <a:p>
            <a:r>
              <a:rPr lang="en-US" altLang="zh-CN" dirty="0">
                <a:latin typeface="华文楷体" panose="02010600040101010101" charset="-122"/>
                <a:ea typeface="华文楷体" panose="02010600040101010101" charset="-122"/>
                <a:sym typeface="+mn-ea"/>
              </a:rPr>
              <a:t>}</a:t>
            </a:r>
            <a:endParaRPr lang="zh-CN" altLang="en-US" dirty="0">
              <a:latin typeface="华文楷体" panose="02010600040101010101" charset="-122"/>
              <a:ea typeface="华文楷体" panose="02010600040101010101" charset="-122"/>
            </a:endParaRPr>
          </a:p>
          <a:p>
            <a:endParaRPr lang="zh-CN" altLang="en-US">
              <a:latin typeface="华文楷体" panose="02010600040101010101" charset="-122"/>
              <a:ea typeface="华文楷体" panose="02010600040101010101" charset="-122"/>
            </a:endParaRPr>
          </a:p>
        </p:txBody>
      </p:sp>
      <p:cxnSp>
        <p:nvCxnSpPr>
          <p:cNvPr id="3" name="直接连接符 2"/>
          <p:cNvCxnSpPr/>
          <p:nvPr/>
        </p:nvCxnSpPr>
        <p:spPr>
          <a:xfrm flipH="1">
            <a:off x="5295265" y="1257300"/>
            <a:ext cx="18415" cy="4594225"/>
          </a:xfrm>
          <a:prstGeom prst="line">
            <a:avLst/>
          </a:prstGeom>
          <a:ln w="28575" cmpd="sng">
            <a:solidFill>
              <a:schemeClr val="accent1">
                <a:shade val="50000"/>
              </a:schemeClr>
            </a:solidFill>
            <a:prstDash val="sys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rcRect t="25972" b="25972"/>
          <a:stretch>
            <a:fillRect/>
          </a:stretch>
        </p:blipFill>
        <p:spPr>
          <a:xfrm>
            <a:off x="0" y="-1"/>
            <a:ext cx="12191999" cy="3911142"/>
          </a:xfrm>
          <a:prstGeom prst="rect">
            <a:avLst/>
          </a:prstGeom>
        </p:spPr>
      </p:pic>
      <p:sp>
        <p:nvSpPr>
          <p:cNvPr id="6" name="文本占位符 3"/>
          <p:cNvSpPr txBox="1"/>
          <p:nvPr/>
        </p:nvSpPr>
        <p:spPr>
          <a:xfrm>
            <a:off x="546100" y="4206875"/>
            <a:ext cx="11010900" cy="923290"/>
          </a:xfrm>
          <a:prstGeom prst="rect">
            <a:avLst/>
          </a:prstGeom>
          <a:noFill/>
        </p:spPr>
        <p:txBody>
          <a:bodyPr vert="horz" wrap="square" lIns="91413" tIns="45706" rIns="91413" bIns="45706" rtlCol="0">
            <a:sp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6000" b="1" kern="1200" dirty="0" smtClean="0">
                <a:solidFill>
                  <a:srgbClr val="0C98FA"/>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6000" b="1" i="0" u="none" strike="noStrike" kern="1200" cap="none" spc="0" normalizeH="0" baseline="0" noProof="0" dirty="0">
                <a:ln>
                  <a:noFill/>
                </a:ln>
                <a:solidFill>
                  <a:srgbClr val="990100"/>
                </a:solidFill>
                <a:effectLst/>
                <a:uLnTx/>
                <a:uFillTx/>
                <a:latin typeface="微软雅黑" panose="020B0503020204020204" pitchFamily="34" charset="-122"/>
                <a:ea typeface="微软雅黑" panose="020B0503020204020204" pitchFamily="34" charset="-122"/>
                <a:cs typeface="+mn-cs"/>
              </a:rPr>
              <a:t>汇报结束 感谢聆听</a:t>
            </a:r>
            <a:r>
              <a:rPr kumimoji="0" lang="zh-CN" altLang="en-US" sz="6000" b="1" i="1" u="none" strike="noStrike" kern="1200" cap="none" spc="0" normalizeH="0" baseline="0" noProof="0" dirty="0">
                <a:ln>
                  <a:noFill/>
                </a:ln>
                <a:solidFill>
                  <a:srgbClr val="990100"/>
                </a:solidFill>
                <a:effectLst/>
                <a:uLnTx/>
                <a:uFillTx/>
                <a:latin typeface="微软雅黑" panose="020B0503020204020204" pitchFamily="34" charset="-122"/>
                <a:ea typeface="微软雅黑" panose="020B0503020204020204" pitchFamily="34" charset="-122"/>
                <a:cs typeface="+mn-cs"/>
              </a:rPr>
              <a:t>！</a:t>
            </a:r>
          </a:p>
        </p:txBody>
      </p:sp>
      <p:sp>
        <p:nvSpPr>
          <p:cNvPr id="20" name="矩形 19"/>
          <p:cNvSpPr/>
          <p:nvPr/>
        </p:nvSpPr>
        <p:spPr>
          <a:xfrm>
            <a:off x="-1" y="3792511"/>
            <a:ext cx="12191999" cy="167663"/>
          </a:xfrm>
          <a:prstGeom prst="rect">
            <a:avLst/>
          </a:prstGeom>
          <a:solidFill>
            <a:srgbClr val="990100"/>
          </a:solidFill>
          <a:ln>
            <a:solidFill>
              <a:srgbClr val="990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7243" y="6326879"/>
            <a:ext cx="1279907" cy="30779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2880636" cy="632522"/>
            <a:chOff x="513139" y="331796"/>
            <a:chExt cx="2880636" cy="632522"/>
          </a:xfrm>
        </p:grpSpPr>
        <p:sp>
          <p:nvSpPr>
            <p:cNvPr id="28" name="文本框 27"/>
            <p:cNvSpPr txBox="1"/>
            <p:nvPr/>
          </p:nvSpPr>
          <p:spPr>
            <a:xfrm>
              <a:off x="1178895" y="380753"/>
              <a:ext cx="22148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背景与要求</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78" name="图片 77"/>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79" name="组合 78"/>
          <p:cNvGrpSpPr/>
          <p:nvPr/>
        </p:nvGrpSpPr>
        <p:grpSpPr>
          <a:xfrm>
            <a:off x="9272989" y="190546"/>
            <a:ext cx="2545960" cy="731020"/>
            <a:chOff x="9488724" y="3354030"/>
            <a:chExt cx="2545960" cy="731020"/>
          </a:xfrm>
        </p:grpSpPr>
        <p:pic>
          <p:nvPicPr>
            <p:cNvPr id="80" name="图片 79"/>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81" name="图片 80"/>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85" name="文本框 84"/>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sp>
        <p:nvSpPr>
          <p:cNvPr id="2" name="文本框 1"/>
          <p:cNvSpPr txBox="1"/>
          <p:nvPr/>
        </p:nvSpPr>
        <p:spPr>
          <a:xfrm>
            <a:off x="542290" y="1285240"/>
            <a:ext cx="10773410" cy="4569460"/>
          </a:xfrm>
          <a:prstGeom prst="rect">
            <a:avLst/>
          </a:prstGeom>
          <a:noFill/>
        </p:spPr>
        <p:txBody>
          <a:bodyPr wrap="square" rtlCol="0">
            <a:spAutoFit/>
          </a:bodyPr>
          <a:lstStyle/>
          <a:p>
            <a:pPr>
              <a:lnSpc>
                <a:spcPct val="130000"/>
              </a:lnSpc>
            </a:pPr>
            <a:r>
              <a:rPr lang="en-US" altLang="zh-CN" sz="2800" dirty="0">
                <a:latin typeface="华文楷体" panose="02010600040101010101" charset="-122"/>
                <a:ea typeface="华文楷体" panose="02010600040101010101" charset="-122"/>
                <a:cs typeface="华文楷体" panose="02010600040101010101" charset="-122"/>
              </a:rPr>
              <a:t>        </a:t>
            </a:r>
            <a:r>
              <a:rPr lang="zh-CN" altLang="en-US" sz="2800" dirty="0">
                <a:latin typeface="华文楷体" panose="02010600040101010101" charset="-122"/>
                <a:ea typeface="华文楷体" panose="02010600040101010101" charset="-122"/>
                <a:cs typeface="华文楷体" panose="02010600040101010101" charset="-122"/>
              </a:rPr>
              <a:t>在银行或类似的服务场所，排队人系统是一个常见的应用场景。该系统的目标是按先到先服务的原则为客户提供服务，即先进先出的策略，非常适合使用队列数据结构来实现。</a:t>
            </a:r>
          </a:p>
          <a:p>
            <a:pPr>
              <a:lnSpc>
                <a:spcPct val="130000"/>
              </a:lnSpc>
            </a:pPr>
            <a:r>
              <a:rPr lang="en-US" altLang="zh-CN" sz="2800" dirty="0">
                <a:latin typeface="华文楷体" panose="02010600040101010101" charset="-122"/>
                <a:ea typeface="华文楷体" panose="02010600040101010101" charset="-122"/>
                <a:cs typeface="华文楷体" panose="02010600040101010101" charset="-122"/>
              </a:rPr>
              <a:t>        </a:t>
            </a:r>
            <a:r>
              <a:rPr lang="zh-CN" altLang="en-US" sz="2800" dirty="0">
                <a:latin typeface="华文楷体" panose="02010600040101010101" charset="-122"/>
                <a:ea typeface="华文楷体" panose="02010600040101010101" charset="-122"/>
                <a:cs typeface="华文楷体" panose="02010600040101010101" charset="-122"/>
              </a:rPr>
              <a:t>银行的柜合需要接照客户到达的顺宇进行服务，但有时也会有优先服务的客户 （如VP客户）。因此，系统需要管理两个队列：</a:t>
            </a:r>
          </a:p>
          <a:p>
            <a:pPr>
              <a:lnSpc>
                <a:spcPct val="130000"/>
              </a:lnSpc>
            </a:pPr>
            <a:r>
              <a:rPr lang="en-US" altLang="zh-CN" sz="2800" dirty="0">
                <a:latin typeface="华文楷体" panose="02010600040101010101" charset="-122"/>
                <a:ea typeface="华文楷体" panose="02010600040101010101" charset="-122"/>
                <a:cs typeface="华文楷体" panose="02010600040101010101" charset="-122"/>
              </a:rPr>
              <a:t>        </a:t>
            </a:r>
            <a:r>
              <a:rPr lang="zh-CN" altLang="en-US" sz="2800" dirty="0">
                <a:latin typeface="华文楷体" panose="02010600040101010101" charset="-122"/>
                <a:ea typeface="华文楷体" panose="02010600040101010101" charset="-122"/>
                <a:cs typeface="华文楷体" panose="02010600040101010101" charset="-122"/>
              </a:rPr>
              <a:t>普通客户队列：按照客户到达的顺序进行服务，遵循FIFO (First In</a:t>
            </a:r>
            <a:r>
              <a:rPr lang="en-US" altLang="zh-CN" sz="2800" dirty="0">
                <a:latin typeface="华文楷体" panose="02010600040101010101" charset="-122"/>
                <a:ea typeface="华文楷体" panose="02010600040101010101" charset="-122"/>
                <a:cs typeface="华文楷体" panose="02010600040101010101" charset="-122"/>
              </a:rPr>
              <a:t> </a:t>
            </a:r>
            <a:r>
              <a:rPr lang="zh-CN" altLang="en-US" sz="2800" dirty="0">
                <a:latin typeface="华文楷体" panose="02010600040101010101" charset="-122"/>
                <a:ea typeface="华文楷体" panose="02010600040101010101" charset="-122"/>
                <a:cs typeface="华文楷体" panose="02010600040101010101" charset="-122"/>
              </a:rPr>
              <a:t>First Out) 原则。</a:t>
            </a:r>
          </a:p>
          <a:p>
            <a:pPr>
              <a:lnSpc>
                <a:spcPct val="130000"/>
              </a:lnSpc>
            </a:pPr>
            <a:r>
              <a:rPr lang="en-US" altLang="zh-CN" sz="2800" dirty="0">
                <a:latin typeface="华文楷体" panose="02010600040101010101" charset="-122"/>
                <a:ea typeface="华文楷体" panose="02010600040101010101" charset="-122"/>
                <a:cs typeface="华文楷体" panose="02010600040101010101" charset="-122"/>
              </a:rPr>
              <a:t>        </a:t>
            </a:r>
            <a:r>
              <a:rPr lang="zh-CN" altLang="en-US" sz="2800" dirty="0">
                <a:latin typeface="华文楷体" panose="02010600040101010101" charset="-122"/>
                <a:ea typeface="华文楷体" panose="02010600040101010101" charset="-122"/>
                <a:cs typeface="华文楷体" panose="02010600040101010101" charset="-122"/>
              </a:rPr>
              <a:t>VP客户队列：优先于普通客户队列中的客户进行服务。</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2474236" cy="632522"/>
            <a:chOff x="513139" y="331796"/>
            <a:chExt cx="2474236" cy="632522"/>
          </a:xfrm>
        </p:grpSpPr>
        <p:sp>
          <p:nvSpPr>
            <p:cNvPr id="28" name="文本框 27"/>
            <p:cNvSpPr txBox="1"/>
            <p:nvPr/>
          </p:nvSpPr>
          <p:spPr>
            <a:xfrm>
              <a:off x="1178895" y="380753"/>
              <a:ext cx="18084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问题分析</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78" name="图片 77"/>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79" name="组合 78"/>
          <p:cNvGrpSpPr/>
          <p:nvPr/>
        </p:nvGrpSpPr>
        <p:grpSpPr>
          <a:xfrm>
            <a:off x="9272989" y="190546"/>
            <a:ext cx="2545960" cy="731020"/>
            <a:chOff x="9488724" y="3354030"/>
            <a:chExt cx="2545960" cy="731020"/>
          </a:xfrm>
        </p:grpSpPr>
        <p:pic>
          <p:nvPicPr>
            <p:cNvPr id="80" name="图片 79"/>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81" name="图片 80"/>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85" name="文本框 84"/>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sp>
        <p:nvSpPr>
          <p:cNvPr id="2" name="文本框 1"/>
          <p:cNvSpPr txBox="1"/>
          <p:nvPr/>
        </p:nvSpPr>
        <p:spPr>
          <a:xfrm>
            <a:off x="593090" y="2133600"/>
            <a:ext cx="10773410" cy="2889885"/>
          </a:xfrm>
          <a:prstGeom prst="rect">
            <a:avLst/>
          </a:prstGeom>
          <a:noFill/>
        </p:spPr>
        <p:txBody>
          <a:bodyPr wrap="square" rtlCol="0">
            <a:spAutoFit/>
          </a:bodyPr>
          <a:lstStyle/>
          <a:p>
            <a:pPr>
              <a:lnSpc>
                <a:spcPct val="130000"/>
              </a:lnSpc>
            </a:pPr>
            <a:r>
              <a:rPr lang="en-US" altLang="zh-CN" sz="2800" dirty="0">
                <a:latin typeface="华文楷体" panose="02010600040101010101" charset="-122"/>
                <a:ea typeface="华文楷体" panose="02010600040101010101" charset="-122"/>
                <a:cs typeface="华文楷体" panose="02010600040101010101" charset="-122"/>
              </a:rPr>
              <a:t>        </a:t>
            </a:r>
            <a:r>
              <a:rPr lang="zh-CN" altLang="en-US" sz="2800" dirty="0">
                <a:latin typeface="华文楷体" panose="02010600040101010101" charset="-122"/>
                <a:ea typeface="华文楷体" panose="02010600040101010101" charset="-122"/>
                <a:cs typeface="华文楷体" panose="02010600040101010101" charset="-122"/>
              </a:rPr>
              <a:t>队列操作：两个队列分别处理不同优先级的客户。普通客户使用FIFO原则，从队首取出进行服务。VIP客户优先于普通客户得到服务，且同样遵循FIFO。</a:t>
            </a:r>
          </a:p>
          <a:p>
            <a:pPr>
              <a:lnSpc>
                <a:spcPct val="130000"/>
              </a:lnSpc>
            </a:pPr>
            <a:r>
              <a:rPr lang="zh-CN" altLang="en-US" sz="2800" dirty="0">
                <a:latin typeface="华文楷体" panose="02010600040101010101" charset="-122"/>
                <a:ea typeface="华文楷体" panose="02010600040101010101" charset="-122"/>
                <a:cs typeface="华文楷体" panose="02010600040101010101" charset="-122"/>
              </a:rPr>
              <a:t>    关键在于如何设计系统，使得当有VIP客户时，VIP队列先于普通客户队列得到服务。</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2474236" cy="632522"/>
            <a:chOff x="513139" y="331796"/>
            <a:chExt cx="2474236" cy="632522"/>
          </a:xfrm>
        </p:grpSpPr>
        <p:sp>
          <p:nvSpPr>
            <p:cNvPr id="28" name="文本框 27"/>
            <p:cNvSpPr txBox="1"/>
            <p:nvPr/>
          </p:nvSpPr>
          <p:spPr>
            <a:xfrm>
              <a:off x="1178895" y="380753"/>
              <a:ext cx="18084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实现流程</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78" name="图片 77"/>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79" name="组合 78"/>
          <p:cNvGrpSpPr/>
          <p:nvPr/>
        </p:nvGrpSpPr>
        <p:grpSpPr>
          <a:xfrm>
            <a:off x="9272989" y="190546"/>
            <a:ext cx="2545960" cy="731020"/>
            <a:chOff x="9488724" y="3354030"/>
            <a:chExt cx="2545960" cy="731020"/>
          </a:xfrm>
        </p:grpSpPr>
        <p:pic>
          <p:nvPicPr>
            <p:cNvPr id="80" name="图片 79"/>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81" name="图片 80"/>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85" name="文本框 84"/>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grpSp>
        <p:nvGrpSpPr>
          <p:cNvPr id="44" name="组合 43"/>
          <p:cNvGrpSpPr/>
          <p:nvPr/>
        </p:nvGrpSpPr>
        <p:grpSpPr>
          <a:xfrm>
            <a:off x="1663568" y="1201271"/>
            <a:ext cx="1283075" cy="4860235"/>
            <a:chOff x="1763643" y="1731147"/>
            <a:chExt cx="1283075" cy="4860235"/>
          </a:xfrm>
          <a:solidFill>
            <a:srgbClr val="990100"/>
          </a:solidFill>
        </p:grpSpPr>
        <p:sp>
          <p:nvSpPr>
            <p:cNvPr id="45" name="学论网-www.xuelun.me"/>
            <p:cNvSpPr/>
            <p:nvPr/>
          </p:nvSpPr>
          <p:spPr>
            <a:xfrm rot="5400000">
              <a:off x="1763643" y="1731147"/>
              <a:ext cx="1283075" cy="1283075"/>
            </a:xfrm>
            <a:prstGeom prst="blockArc">
              <a:avLst>
                <a:gd name="adj1" fmla="val 10800000"/>
                <a:gd name="adj2" fmla="val 149699"/>
                <a:gd name="adj3" fmla="val 6982"/>
              </a:avLst>
            </a:prstGeom>
            <a:grp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2" name="学论网-www.xuelun.me"/>
            <p:cNvSpPr/>
            <p:nvPr/>
          </p:nvSpPr>
          <p:spPr>
            <a:xfrm rot="16200000" flipH="1">
              <a:off x="1763643" y="2922916"/>
              <a:ext cx="1283075" cy="1283075"/>
            </a:xfrm>
            <a:prstGeom prst="blockArc">
              <a:avLst>
                <a:gd name="adj1" fmla="val 10800000"/>
                <a:gd name="adj2" fmla="val 149699"/>
                <a:gd name="adj3" fmla="val 6982"/>
              </a:avLst>
            </a:prstGeom>
            <a:grp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83" name="学论网-www.xuelun.me"/>
            <p:cNvSpPr/>
            <p:nvPr/>
          </p:nvSpPr>
          <p:spPr>
            <a:xfrm rot="5400000">
              <a:off x="1763643" y="4116538"/>
              <a:ext cx="1283075" cy="1283075"/>
            </a:xfrm>
            <a:prstGeom prst="blockArc">
              <a:avLst>
                <a:gd name="adj1" fmla="val 10800000"/>
                <a:gd name="adj2" fmla="val 149699"/>
                <a:gd name="adj3" fmla="val 6982"/>
              </a:avLst>
            </a:prstGeom>
            <a:grp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4" name="学论网-www.xuelun.me"/>
            <p:cNvSpPr/>
            <p:nvPr/>
          </p:nvSpPr>
          <p:spPr>
            <a:xfrm rot="16200000" flipH="1">
              <a:off x="1763643" y="5308307"/>
              <a:ext cx="1283075" cy="1283075"/>
            </a:xfrm>
            <a:prstGeom prst="blockArc">
              <a:avLst>
                <a:gd name="adj1" fmla="val 10800000"/>
                <a:gd name="adj2" fmla="val 149699"/>
                <a:gd name="adj3" fmla="val 6982"/>
              </a:avLst>
            </a:prstGeom>
            <a:grp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sp>
        <p:nvSpPr>
          <p:cNvPr id="3" name="学论网-www.xuelun.me"/>
          <p:cNvSpPr/>
          <p:nvPr/>
        </p:nvSpPr>
        <p:spPr>
          <a:xfrm>
            <a:off x="1847905" y="1394620"/>
            <a:ext cx="914400" cy="914400"/>
          </a:xfrm>
          <a:prstGeom prst="ellipse">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A.</a:t>
            </a:r>
          </a:p>
        </p:txBody>
      </p:sp>
      <p:sp>
        <p:nvSpPr>
          <p:cNvPr id="86" name="学论网-www.xuelun.me"/>
          <p:cNvSpPr/>
          <p:nvPr/>
        </p:nvSpPr>
        <p:spPr>
          <a:xfrm>
            <a:off x="1847905" y="2583782"/>
            <a:ext cx="914400" cy="914400"/>
          </a:xfrm>
          <a:prstGeom prst="ellipse">
            <a:avLst/>
          </a:prstGeom>
          <a:solidFill>
            <a:sysClr val="window" lastClr="FFFFFF">
              <a:lumMod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B.</a:t>
            </a:r>
          </a:p>
        </p:txBody>
      </p:sp>
      <p:sp>
        <p:nvSpPr>
          <p:cNvPr id="87" name="学论网-www.xuelun.me"/>
          <p:cNvSpPr/>
          <p:nvPr/>
        </p:nvSpPr>
        <p:spPr>
          <a:xfrm>
            <a:off x="1847905" y="3772944"/>
            <a:ext cx="914400" cy="914400"/>
          </a:xfrm>
          <a:prstGeom prst="ellipse">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C.</a:t>
            </a:r>
          </a:p>
        </p:txBody>
      </p:sp>
      <p:sp>
        <p:nvSpPr>
          <p:cNvPr id="88" name="学论网-www.xuelun.me"/>
          <p:cNvSpPr/>
          <p:nvPr/>
        </p:nvSpPr>
        <p:spPr>
          <a:xfrm>
            <a:off x="1847905" y="4962106"/>
            <a:ext cx="914400" cy="914400"/>
          </a:xfrm>
          <a:prstGeom prst="ellipse">
            <a:avLst/>
          </a:prstGeom>
          <a:solidFill>
            <a:sysClr val="window" lastClr="FFFFFF">
              <a:lumMod val="5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D.</a:t>
            </a:r>
          </a:p>
        </p:txBody>
      </p:sp>
      <p:sp>
        <p:nvSpPr>
          <p:cNvPr id="89" name="学论网-www.xuelun.me"/>
          <p:cNvSpPr txBox="1"/>
          <p:nvPr/>
        </p:nvSpPr>
        <p:spPr>
          <a:xfrm>
            <a:off x="3287688" y="1394620"/>
            <a:ext cx="7572337" cy="738505"/>
          </a:xfrm>
          <a:prstGeom prst="rect">
            <a:avLst/>
          </a:prstGeom>
          <a:noFill/>
          <a:ln>
            <a:noFill/>
          </a:ln>
        </p:spPr>
        <p:txBody>
          <a:bodyPr wrap="square" lIns="0" tIns="0" rIns="0" bIns="0"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sz="1600"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初始化队列：创建两个队列数据结构，一个用于存储普通客户，另一个用于存储VIP客户。可以使用链表实现的队列来处理客户的入队和出队操作。</a:t>
            </a:r>
          </a:p>
        </p:txBody>
      </p:sp>
      <p:sp>
        <p:nvSpPr>
          <p:cNvPr id="90" name="学论网-www.xuelun.me"/>
          <p:cNvSpPr txBox="1"/>
          <p:nvPr/>
        </p:nvSpPr>
        <p:spPr>
          <a:xfrm>
            <a:off x="3287688" y="2583782"/>
            <a:ext cx="7572337" cy="738505"/>
          </a:xfrm>
          <a:prstGeom prst="rect">
            <a:avLst/>
          </a:prstGeom>
          <a:noFill/>
          <a:ln>
            <a:noFill/>
          </a:ln>
        </p:spPr>
        <p:txBody>
          <a:bodyPr wrap="square" lIns="0" tIns="0" rIns="0" bIns="0"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sz="1600"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客户到达：普通客户到达时，将其加入普通客户队列。VIP客户到达时，将其加入VIP客户队列。</a:t>
            </a:r>
          </a:p>
        </p:txBody>
      </p:sp>
      <p:sp>
        <p:nvSpPr>
          <p:cNvPr id="91" name="学论网-www.xuelun.me"/>
          <p:cNvSpPr txBox="1"/>
          <p:nvPr/>
        </p:nvSpPr>
        <p:spPr>
          <a:xfrm>
            <a:off x="3287688" y="3498187"/>
            <a:ext cx="7572337" cy="1477010"/>
          </a:xfrm>
          <a:prstGeom prst="rect">
            <a:avLst/>
          </a:prstGeom>
          <a:noFill/>
          <a:ln>
            <a:noFill/>
          </a:ln>
        </p:spPr>
        <p:txBody>
          <a:bodyPr wrap="square" lIns="0" tIns="0" rIns="0" bIns="0"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sz="1600"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处理服务请求：当系统准备服务时，首先检查VIP客户队列是否为空。如果VIP客户队列不为空，优先从VIP客户队列中取出队首元素，进行服务。如果VIP客户队列为空，则处理普通客户队列，按照FIFO原则提供服务。如果两个队列都为空，则系统暂时没有客户需要服务。</a:t>
            </a:r>
          </a:p>
        </p:txBody>
      </p:sp>
      <p:sp>
        <p:nvSpPr>
          <p:cNvPr id="92" name="学论网-www.xuelun.me"/>
          <p:cNvSpPr txBox="1"/>
          <p:nvPr/>
        </p:nvSpPr>
        <p:spPr>
          <a:xfrm>
            <a:off x="3287688" y="5049974"/>
            <a:ext cx="7572337" cy="738505"/>
          </a:xfrm>
          <a:prstGeom prst="rect">
            <a:avLst/>
          </a:prstGeom>
          <a:noFill/>
          <a:ln>
            <a:noFill/>
          </a:ln>
        </p:spPr>
        <p:txBody>
          <a:bodyPr wrap="square" lIns="0" tIns="0" rIns="0" bIns="0"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sz="1600"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系统终止条件：当没有客户等待时，系统进入空闲状态，可以继续接收新客户或者终止。</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2474236" cy="632522"/>
            <a:chOff x="513139" y="331796"/>
            <a:chExt cx="2474236" cy="632522"/>
          </a:xfrm>
        </p:grpSpPr>
        <p:sp>
          <p:nvSpPr>
            <p:cNvPr id="28" name="文本框 27"/>
            <p:cNvSpPr txBox="1"/>
            <p:nvPr/>
          </p:nvSpPr>
          <p:spPr>
            <a:xfrm>
              <a:off x="1178895" y="380753"/>
              <a:ext cx="18084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难点解读</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78" name="图片 77"/>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79" name="组合 78"/>
          <p:cNvGrpSpPr/>
          <p:nvPr/>
        </p:nvGrpSpPr>
        <p:grpSpPr>
          <a:xfrm>
            <a:off x="9272989" y="190546"/>
            <a:ext cx="2545960" cy="731020"/>
            <a:chOff x="9488724" y="3354030"/>
            <a:chExt cx="2545960" cy="731020"/>
          </a:xfrm>
        </p:grpSpPr>
        <p:pic>
          <p:nvPicPr>
            <p:cNvPr id="80" name="图片 79"/>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81" name="图片 80"/>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85" name="文本框 84"/>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sp>
        <p:nvSpPr>
          <p:cNvPr id="2" name="任意多边形 17"/>
          <p:cNvSpPr/>
          <p:nvPr/>
        </p:nvSpPr>
        <p:spPr>
          <a:xfrm>
            <a:off x="5615744" y="1949026"/>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ysClr val="window" lastClr="FFFFFF">
              <a:lumMod val="50000"/>
            </a:sysClr>
          </a:solidFill>
          <a:ln w="12700" cap="flat" cmpd="sng" algn="ctr">
            <a:noFill/>
            <a:prstDash val="solid"/>
            <a:miter lim="800000"/>
          </a:ln>
          <a:effectLst>
            <a:reflection blurRad="6350" stA="52000" endA="300" endPos="35000" dir="5400000" sy="-100000" algn="bl" rotWithShape="0"/>
          </a:effectLst>
        </p:spPr>
        <p:txBody>
          <a:bodyPr rot="0" spcFirstLastPara="0" vertOverflow="overflow" horzOverflow="overflow" vert="horz" wrap="square" lIns="115205" tIns="0" rIns="115205" bIns="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4535"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 name="任意多边形 19"/>
          <p:cNvSpPr/>
          <p:nvPr/>
        </p:nvSpPr>
        <p:spPr>
          <a:xfrm flipH="1">
            <a:off x="3101586" y="1949026"/>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rgbClr val="990100"/>
          </a:solidFill>
          <a:ln w="12700" cap="flat" cmpd="sng" algn="ctr">
            <a:noFill/>
            <a:prstDash val="solid"/>
            <a:miter lim="800000"/>
          </a:ln>
          <a:effectLst>
            <a:reflection blurRad="6350" stA="52000" endA="300" endPos="35000" dir="5400000" sy="-100000" algn="bl" rotWithShape="0"/>
          </a:effectLst>
        </p:spPr>
        <p:txBody>
          <a:bodyPr rot="0" spcFirstLastPara="0" vertOverflow="overflow" horzOverflow="overflow" vert="horz" wrap="square" lIns="115205" tIns="0" rIns="115205" bIns="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4535"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5" name="空心弧 40"/>
          <p:cNvSpPr/>
          <p:nvPr/>
        </p:nvSpPr>
        <p:spPr>
          <a:xfrm flipH="1" flipV="1">
            <a:off x="5432885" y="3339621"/>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rgbClr val="990100"/>
          </a:solidFill>
          <a:ln w="12700" cap="flat" cmpd="sng" algn="ctr">
            <a:noFill/>
            <a:prstDash val="solid"/>
            <a:miter lim="800000"/>
          </a:ln>
          <a:effectLst>
            <a:reflection blurRad="6350" stA="52000" endA="300" endPos="35000" dir="5400000" sy="-100000" algn="bl" rotWithShape="0"/>
          </a:effectLst>
        </p:spPr>
        <p:txBody>
          <a:bodyPr rot="0" spcFirstLastPara="0" vertOverflow="overflow" horzOverflow="overflow" vert="horz" wrap="square" lIns="115205" tIns="0" rIns="115205" bIns="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4535"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6" name="空心弧 40"/>
          <p:cNvSpPr/>
          <p:nvPr/>
        </p:nvSpPr>
        <p:spPr>
          <a:xfrm flipV="1">
            <a:off x="5615741" y="3339621"/>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ysClr val="window" lastClr="FFFFFF">
              <a:lumMod val="50000"/>
            </a:sysClr>
          </a:solidFill>
          <a:ln w="12700" cap="flat" cmpd="sng" algn="ctr">
            <a:noFill/>
            <a:prstDash val="solid"/>
            <a:miter lim="800000"/>
          </a:ln>
          <a:effectLst>
            <a:reflection blurRad="6350" stA="52000" endA="300" endPos="35000" dir="5400000" sy="-100000" algn="bl" rotWithShape="0"/>
          </a:effectLst>
        </p:spPr>
        <p:txBody>
          <a:bodyPr rot="0" spcFirstLastPara="0" vertOverflow="overflow" horzOverflow="overflow" vert="horz" wrap="square" lIns="115205" tIns="0" rIns="115205" bIns="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4535"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7" name="文本框 13"/>
          <p:cNvSpPr txBox="1"/>
          <p:nvPr/>
        </p:nvSpPr>
        <p:spPr>
          <a:xfrm>
            <a:off x="7290985" y="3168170"/>
            <a:ext cx="3806756" cy="2191385"/>
          </a:xfrm>
          <a:prstGeom prst="rect">
            <a:avLst/>
          </a:prstGeom>
          <a:noFill/>
        </p:spPr>
        <p:txBody>
          <a:bodyPr wrap="square" lIns="115205" tIns="57603" rIns="115205" bIns="57603" rtlCol="0">
            <a:spAutoFit/>
          </a:bodyPr>
          <a:lstStyle/>
          <a:p>
            <a:pPr marL="0" marR="0" lvl="0" indent="0" algn="r" defTabSz="914400" rtl="0" eaLnBrk="1" fontAlgn="auto" latinLnBrk="0" hangingPunct="1">
              <a:lnSpc>
                <a:spcPct val="150000"/>
              </a:lnSpc>
              <a:spcBef>
                <a:spcPct val="0"/>
              </a:spcBef>
              <a:spcAft>
                <a:spcPts val="0"/>
              </a:spcAft>
              <a:buClrTx/>
              <a:buSzTx/>
              <a:buFontTx/>
              <a:buNone/>
              <a:defRPr/>
            </a:pPr>
            <a:r>
              <a:rPr kumimoji="0" lang="en-US"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Arial" panose="020B0604020202020204" pitchFamily="34" charset="0"/>
              </a:rPr>
              <a:t>处理队列为空的情况，确保在服务客户时检查队列状态，避免在队列为空时执行无效的出队操作。当VIP和普通客户队列同时为空时，系统应当正确处理并返回合适的提示。</a:t>
            </a:r>
          </a:p>
        </p:txBody>
      </p:sp>
      <p:sp>
        <p:nvSpPr>
          <p:cNvPr id="8" name="文本框 14"/>
          <p:cNvSpPr txBox="1"/>
          <p:nvPr/>
        </p:nvSpPr>
        <p:spPr>
          <a:xfrm>
            <a:off x="1208643" y="3168170"/>
            <a:ext cx="3765393" cy="2607310"/>
          </a:xfrm>
          <a:prstGeom prst="rect">
            <a:avLst/>
          </a:prstGeom>
          <a:noFill/>
        </p:spPr>
        <p:txBody>
          <a:bodyPr wrap="square" lIns="115205" tIns="57603" rIns="115205" bIns="57603" rtlCol="0">
            <a:spAutoFit/>
          </a:bodyPr>
          <a:lstStyle/>
          <a:p>
            <a:pPr marL="0" marR="0" lvl="0" indent="0" algn="l" defTabSz="914400" rtl="0" eaLnBrk="1" fontAlgn="auto" latinLnBrk="0" hangingPunct="1">
              <a:lnSpc>
                <a:spcPct val="150000"/>
              </a:lnSpc>
              <a:spcBef>
                <a:spcPct val="0"/>
              </a:spcBef>
              <a:spcAft>
                <a:spcPts val="0"/>
              </a:spcAft>
              <a:buClrTx/>
              <a:buSzTx/>
              <a:buFontTx/>
              <a:buNone/>
              <a:defRPr/>
            </a:pPr>
            <a:r>
              <a:rPr kumimoji="0" b="0"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实现中最大的难点是如何有效管理VIP客户优先于普通客户。解决办法是引入两个队列，并在服务时优先检查VIP队列是否有客户待处理，这要求系统在服务时每次都要判断两个队列的状态。</a:t>
            </a:r>
          </a:p>
        </p:txBody>
      </p:sp>
      <p:sp>
        <p:nvSpPr>
          <p:cNvPr id="9" name="矩形 8"/>
          <p:cNvSpPr/>
          <p:nvPr/>
        </p:nvSpPr>
        <p:spPr>
          <a:xfrm>
            <a:off x="1208642" y="2093195"/>
            <a:ext cx="1878330" cy="5016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665"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优先级管理</a:t>
            </a:r>
          </a:p>
        </p:txBody>
      </p:sp>
      <p:sp>
        <p:nvSpPr>
          <p:cNvPr id="10" name="矩形 9"/>
          <p:cNvSpPr/>
          <p:nvPr/>
        </p:nvSpPr>
        <p:spPr>
          <a:xfrm>
            <a:off x="9483623" y="2050611"/>
            <a:ext cx="2217420" cy="5016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665" b="1"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rPr>
              <a:t>边界情况处理</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组合 26"/>
          <p:cNvGrpSpPr/>
          <p:nvPr/>
        </p:nvGrpSpPr>
        <p:grpSpPr>
          <a:xfrm>
            <a:off x="440610" y="190546"/>
            <a:ext cx="4912636" cy="632522"/>
            <a:chOff x="513139" y="331796"/>
            <a:chExt cx="4912636" cy="632522"/>
          </a:xfrm>
        </p:grpSpPr>
        <p:sp>
          <p:nvSpPr>
            <p:cNvPr id="28" name="文本框 27"/>
            <p:cNvSpPr txBox="1"/>
            <p:nvPr/>
          </p:nvSpPr>
          <p:spPr>
            <a:xfrm>
              <a:off x="1178895" y="380753"/>
              <a:ext cx="42468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题目要求外的新增功能</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78" name="图片 77"/>
          <p:cNvPicPr>
            <a:picLocks noChangeAspect="1"/>
          </p:cNvPicPr>
          <p:nvPr/>
        </p:nvPicPr>
        <p:blipFill>
          <a:blip r:embed="rId28"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79" name="组合 78"/>
          <p:cNvGrpSpPr/>
          <p:nvPr/>
        </p:nvGrpSpPr>
        <p:grpSpPr>
          <a:xfrm>
            <a:off x="9272989" y="190546"/>
            <a:ext cx="2545960" cy="731020"/>
            <a:chOff x="9488724" y="3354030"/>
            <a:chExt cx="2545960" cy="731020"/>
          </a:xfrm>
        </p:grpSpPr>
        <p:pic>
          <p:nvPicPr>
            <p:cNvPr id="80" name="图片 79"/>
            <p:cNvPicPr>
              <a:picLocks noChangeAspect="1"/>
            </p:cNvPicPr>
            <p:nvPr/>
          </p:nvPicPr>
          <p:blipFill>
            <a:blip r:embed="rId29"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81" name="图片 80"/>
            <p:cNvPicPr>
              <a:picLocks noChangeAspect="1"/>
            </p:cNvPicPr>
            <p:nvPr/>
          </p:nvPicPr>
          <p:blipFill>
            <a:blip r:embed="rId30"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85" name="文本框 84"/>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grpSp>
        <p:nvGrpSpPr>
          <p:cNvPr id="12" name="Group 2"/>
          <p:cNvGrpSpPr/>
          <p:nvPr>
            <p:custDataLst>
              <p:tags r:id="rId1"/>
            </p:custDataLst>
          </p:nvPr>
        </p:nvGrpSpPr>
        <p:grpSpPr bwMode="auto">
          <a:xfrm>
            <a:off x="1638471" y="1842265"/>
            <a:ext cx="1135653" cy="1092499"/>
            <a:chOff x="0" y="0"/>
            <a:chExt cx="1282175" cy="1224136"/>
          </a:xfrm>
        </p:grpSpPr>
        <p:sp>
          <p:nvSpPr>
            <p:cNvPr id="13" name="椭圆 12"/>
            <p:cNvSpPr>
              <a:spLocks noChangeArrowheads="1"/>
            </p:cNvSpPr>
            <p:nvPr>
              <p:custDataLst>
                <p:tags r:id="rId24"/>
              </p:custDataLst>
            </p:nvPr>
          </p:nvSpPr>
          <p:spPr bwMode="auto">
            <a:xfrm>
              <a:off x="58039" y="0"/>
              <a:ext cx="1224136" cy="1224136"/>
            </a:xfrm>
            <a:prstGeom prst="ellipse">
              <a:avLst/>
            </a:prstGeom>
            <a:solidFill>
              <a:srgbClr val="990100"/>
            </a:solidFill>
            <a:ln w="5715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zh-CN" sz="21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宋体" panose="02010600030101010101" pitchFamily="2" charset="-122"/>
              </a:endParaRPr>
            </a:p>
          </p:txBody>
        </p:sp>
        <p:sp>
          <p:nvSpPr>
            <p:cNvPr id="14" name="文本框 21"/>
            <p:cNvSpPr>
              <a:spLocks noChangeArrowheads="1"/>
            </p:cNvSpPr>
            <p:nvPr>
              <p:custDataLst>
                <p:tags r:id="rId25"/>
              </p:custDataLst>
            </p:nvPr>
          </p:nvSpPr>
          <p:spPr bwMode="auto">
            <a:xfrm rot="20331793">
              <a:off x="0" y="379550"/>
              <a:ext cx="1263344" cy="463906"/>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marL="0" marR="0" lvl="0" indent="0" algn="ctr" defTabSz="1219200" rtl="0" eaLnBrk="1" fontAlgn="auto" latinLnBrk="0" hangingPunct="1">
                <a:lnSpc>
                  <a:spcPct val="100000"/>
                </a:lnSpc>
                <a:spcBef>
                  <a:spcPts val="0"/>
                </a:spcBef>
                <a:spcAft>
                  <a:spcPts val="0"/>
                </a:spcAft>
                <a:buClrTx/>
                <a:buSzTx/>
                <a:buFontTx/>
                <a:buNone/>
                <a:defRPr/>
              </a:pPr>
              <a:r>
                <a:rPr kumimoji="0" lang="en-US" altLang="zh-CN" sz="2100" b="0"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ea"/>
                </a:rPr>
                <a:t>1</a:t>
              </a:r>
              <a:endParaRPr kumimoji="0" lang="zh-CN" altLang="en-US" sz="2100" b="0"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ea"/>
              </a:endParaRPr>
            </a:p>
          </p:txBody>
        </p:sp>
      </p:grpSp>
      <p:sp>
        <p:nvSpPr>
          <p:cNvPr id="15" name="矩形 14"/>
          <p:cNvSpPr>
            <a:spLocks noChangeArrowheads="1"/>
          </p:cNvSpPr>
          <p:nvPr>
            <p:custDataLst>
              <p:tags r:id="rId2"/>
            </p:custDataLst>
          </p:nvPr>
        </p:nvSpPr>
        <p:spPr bwMode="auto">
          <a:xfrm>
            <a:off x="2941378" y="1826677"/>
            <a:ext cx="40760" cy="1125091"/>
          </a:xfrm>
          <a:prstGeom prst="rect">
            <a:avLst/>
          </a:prstGeom>
          <a:solidFill>
            <a:sysClr val="window" lastClr="FFFFFF">
              <a:lumMod val="50000"/>
            </a:sysClr>
          </a:solidFill>
          <a:ln w="3175">
            <a:solidFill>
              <a:sysClr val="window" lastClr="FFFFFF">
                <a:lumMod val="50000"/>
              </a:sysClr>
            </a:solidFill>
          </a:ln>
          <a:effectLst/>
        </p:spPr>
        <p:txBody>
          <a:bodyPr lIns="81176" tIns="40587" rIns="81176" bIns="40587"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zh-CN" sz="1355" b="0" i="0" u="none" strike="noStrike" kern="0" cap="none" spc="0" normalizeH="0" baseline="0" noProof="0">
              <a:ln>
                <a:noFill/>
              </a:ln>
              <a:solidFill>
                <a:srgbClr val="5F5F5F"/>
              </a:solidFill>
              <a:effectLst/>
              <a:uLnTx/>
              <a:uFillTx/>
              <a:latin typeface="微软雅黑" panose="020B0503020204020204" pitchFamily="34" charset="-122"/>
              <a:ea typeface="微软雅黑" panose="020B0503020204020204" pitchFamily="34" charset="-122"/>
              <a:cs typeface="+mn-ea"/>
              <a:sym typeface="宋体" panose="02010600030101010101" pitchFamily="2" charset="-122"/>
            </a:endParaRPr>
          </a:p>
        </p:txBody>
      </p:sp>
      <p:sp>
        <p:nvSpPr>
          <p:cNvPr id="16" name="矩形 8"/>
          <p:cNvSpPr>
            <a:spLocks noChangeArrowheads="1"/>
          </p:cNvSpPr>
          <p:nvPr>
            <p:custDataLst>
              <p:tags r:id="rId3"/>
            </p:custDataLst>
          </p:nvPr>
        </p:nvSpPr>
        <p:spPr bwMode="auto">
          <a:xfrm>
            <a:off x="3093173" y="1918784"/>
            <a:ext cx="2902381" cy="918210"/>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1176" tIns="40587" rIns="81176" bIns="40587">
            <a:spAutoFit/>
          </a:bodyPr>
          <a:lstStyle/>
          <a:p>
            <a:pPr marL="0" marR="0" lvl="0" indent="0" algn="l" defTabSz="1219200"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5F5F5F"/>
                </a:solidFill>
                <a:effectLst/>
                <a:uLnTx/>
                <a:uFillTx/>
                <a:latin typeface="微软雅黑" panose="020B0503020204020204" pitchFamily="34" charset="-122"/>
                <a:ea typeface="微软雅黑" panose="020B0503020204020204" pitchFamily="34" charset="-122"/>
                <a:cs typeface="+mn-ea"/>
              </a:rPr>
              <a:t>重新排队功能：普通客户和VIP客户可以在不同条件下重新排队，保持队列的顺序完整性。</a:t>
            </a:r>
          </a:p>
        </p:txBody>
      </p:sp>
      <p:grpSp>
        <p:nvGrpSpPr>
          <p:cNvPr id="17" name="Group 7"/>
          <p:cNvGrpSpPr/>
          <p:nvPr>
            <p:custDataLst>
              <p:tags r:id="rId4"/>
            </p:custDataLst>
          </p:nvPr>
        </p:nvGrpSpPr>
        <p:grpSpPr bwMode="auto">
          <a:xfrm>
            <a:off x="2636384" y="3151563"/>
            <a:ext cx="1127220" cy="1092499"/>
            <a:chOff x="0" y="0"/>
            <a:chExt cx="1273406" cy="1224136"/>
          </a:xfrm>
        </p:grpSpPr>
        <p:sp>
          <p:nvSpPr>
            <p:cNvPr id="18" name="椭圆 17"/>
            <p:cNvSpPr>
              <a:spLocks noChangeArrowheads="1"/>
            </p:cNvSpPr>
            <p:nvPr>
              <p:custDataLst>
                <p:tags r:id="rId22"/>
              </p:custDataLst>
            </p:nvPr>
          </p:nvSpPr>
          <p:spPr bwMode="auto">
            <a:xfrm>
              <a:off x="49270" y="0"/>
              <a:ext cx="1224136" cy="1224136"/>
            </a:xfrm>
            <a:prstGeom prst="ellipse">
              <a:avLst/>
            </a:prstGeom>
            <a:solidFill>
              <a:srgbClr val="990100"/>
            </a:solidFill>
            <a:ln w="5715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zh-CN" sz="21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宋体" panose="02010600030101010101" pitchFamily="2" charset="-122"/>
              </a:endParaRPr>
            </a:p>
          </p:txBody>
        </p:sp>
        <p:sp>
          <p:nvSpPr>
            <p:cNvPr id="19" name="文本框 25"/>
            <p:cNvSpPr>
              <a:spLocks noChangeArrowheads="1"/>
            </p:cNvSpPr>
            <p:nvPr>
              <p:custDataLst>
                <p:tags r:id="rId23"/>
              </p:custDataLst>
            </p:nvPr>
          </p:nvSpPr>
          <p:spPr bwMode="auto">
            <a:xfrm rot="20331793">
              <a:off x="0" y="363730"/>
              <a:ext cx="1263344" cy="463906"/>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marL="0" marR="0" lvl="0" indent="0" algn="ctr" defTabSz="1219200" rtl="0" eaLnBrk="1" fontAlgn="auto" latinLnBrk="0" hangingPunct="1">
                <a:lnSpc>
                  <a:spcPct val="100000"/>
                </a:lnSpc>
                <a:spcBef>
                  <a:spcPts val="0"/>
                </a:spcBef>
                <a:spcAft>
                  <a:spcPts val="0"/>
                </a:spcAft>
                <a:buClrTx/>
                <a:buSzTx/>
                <a:buFontTx/>
                <a:buNone/>
                <a:defRPr/>
              </a:pPr>
              <a:r>
                <a:rPr kumimoji="0" lang="en-US" altLang="zh-CN" sz="2100" b="0"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ea"/>
                </a:rPr>
                <a:t>3</a:t>
              </a:r>
              <a:endParaRPr kumimoji="0" lang="zh-CN" altLang="en-US" sz="2100" b="0"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ea"/>
              </a:endParaRPr>
            </a:p>
          </p:txBody>
        </p:sp>
      </p:grpSp>
      <p:sp>
        <p:nvSpPr>
          <p:cNvPr id="20" name="矩形 19"/>
          <p:cNvSpPr>
            <a:spLocks noChangeArrowheads="1"/>
          </p:cNvSpPr>
          <p:nvPr>
            <p:custDataLst>
              <p:tags r:id="rId5"/>
            </p:custDataLst>
          </p:nvPr>
        </p:nvSpPr>
        <p:spPr bwMode="auto">
          <a:xfrm>
            <a:off x="3939290" y="3135975"/>
            <a:ext cx="39355" cy="1125091"/>
          </a:xfrm>
          <a:prstGeom prst="rect">
            <a:avLst/>
          </a:prstGeom>
          <a:solidFill>
            <a:sysClr val="window" lastClr="FFFFFF">
              <a:lumMod val="50000"/>
            </a:sysClr>
          </a:solidFill>
          <a:ln w="3175">
            <a:solidFill>
              <a:sysClr val="window" lastClr="FFFFFF">
                <a:lumMod val="50000"/>
              </a:sysClr>
            </a:solidFill>
          </a:ln>
          <a:effectLst/>
        </p:spPr>
        <p:txBody>
          <a:bodyPr lIns="81176" tIns="40587" rIns="81176" bIns="40587"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zh-CN" sz="1355" b="0" i="0" u="none" strike="noStrike" kern="0" cap="none" spc="0" normalizeH="0" baseline="0" noProof="0">
              <a:ln>
                <a:noFill/>
              </a:ln>
              <a:solidFill>
                <a:srgbClr val="5F5F5F"/>
              </a:solidFill>
              <a:effectLst/>
              <a:uLnTx/>
              <a:uFillTx/>
              <a:latin typeface="微软雅黑" panose="020B0503020204020204" pitchFamily="34" charset="-122"/>
              <a:ea typeface="微软雅黑" panose="020B0503020204020204" pitchFamily="34" charset="-122"/>
              <a:cs typeface="+mn-ea"/>
              <a:sym typeface="宋体" panose="02010600030101010101" pitchFamily="2" charset="-122"/>
            </a:endParaRPr>
          </a:p>
        </p:txBody>
      </p:sp>
      <p:sp>
        <p:nvSpPr>
          <p:cNvPr id="21" name="矩形 8"/>
          <p:cNvSpPr>
            <a:spLocks noChangeArrowheads="1"/>
          </p:cNvSpPr>
          <p:nvPr>
            <p:custDataLst>
              <p:tags r:id="rId6"/>
            </p:custDataLst>
          </p:nvPr>
        </p:nvSpPr>
        <p:spPr bwMode="auto">
          <a:xfrm>
            <a:off x="4075460" y="3096634"/>
            <a:ext cx="2685931" cy="1198245"/>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1176" tIns="40587" rIns="81176" bIns="40587">
            <a:spAutoFit/>
          </a:bodyPr>
          <a:lstStyle/>
          <a:p>
            <a:pPr marL="0" marR="0" lvl="0" indent="0" algn="l" defTabSz="1219200"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5F5F5F"/>
                </a:solidFill>
                <a:effectLst/>
                <a:uLnTx/>
                <a:uFillTx/>
                <a:latin typeface="微软雅黑" panose="020B0503020204020204" pitchFamily="34" charset="-122"/>
                <a:ea typeface="微软雅黑" panose="020B0503020204020204" pitchFamily="34" charset="-122"/>
                <a:cs typeface="+mn-ea"/>
              </a:rPr>
              <a:t>混合数据结构管理：系统采用了队列和链表的混合结构进行客户管理，提升了数据存储和处理的灵活性。</a:t>
            </a:r>
          </a:p>
        </p:txBody>
      </p:sp>
      <p:sp>
        <p:nvSpPr>
          <p:cNvPr id="22" name="矩形 21"/>
          <p:cNvSpPr>
            <a:spLocks noChangeArrowheads="1"/>
          </p:cNvSpPr>
          <p:nvPr>
            <p:custDataLst>
              <p:tags r:id="rId7"/>
            </p:custDataLst>
          </p:nvPr>
        </p:nvSpPr>
        <p:spPr bwMode="auto">
          <a:xfrm>
            <a:off x="8169876" y="3135975"/>
            <a:ext cx="40760" cy="1125091"/>
          </a:xfrm>
          <a:prstGeom prst="rect">
            <a:avLst/>
          </a:prstGeom>
          <a:solidFill>
            <a:sysClr val="window" lastClr="FFFFFF">
              <a:lumMod val="50000"/>
            </a:sysClr>
          </a:solidFill>
          <a:ln w="3175">
            <a:solidFill>
              <a:sysClr val="window" lastClr="FFFFFF">
                <a:lumMod val="50000"/>
              </a:sysClr>
            </a:solidFill>
          </a:ln>
          <a:effectLst/>
        </p:spPr>
        <p:txBody>
          <a:bodyPr lIns="81176" tIns="40587" rIns="81176" bIns="40587"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zh-CN" sz="1355" b="0" i="0" u="none" strike="noStrike" kern="0" cap="none" spc="0" normalizeH="0" baseline="0" noProof="0">
              <a:ln>
                <a:noFill/>
              </a:ln>
              <a:solidFill>
                <a:srgbClr val="5F5F5F"/>
              </a:solidFill>
              <a:effectLst/>
              <a:uLnTx/>
              <a:uFillTx/>
              <a:latin typeface="微软雅黑" panose="020B0503020204020204" pitchFamily="34" charset="-122"/>
              <a:ea typeface="微软雅黑" panose="020B0503020204020204" pitchFamily="34" charset="-122"/>
              <a:cs typeface="+mn-ea"/>
              <a:sym typeface="宋体" panose="02010600030101010101" pitchFamily="2" charset="-122"/>
            </a:endParaRPr>
          </a:p>
        </p:txBody>
      </p:sp>
      <p:grpSp>
        <p:nvGrpSpPr>
          <p:cNvPr id="23" name="Group 13"/>
          <p:cNvGrpSpPr/>
          <p:nvPr>
            <p:custDataLst>
              <p:tags r:id="rId8"/>
            </p:custDataLst>
          </p:nvPr>
        </p:nvGrpSpPr>
        <p:grpSpPr bwMode="auto">
          <a:xfrm>
            <a:off x="6895082" y="3151563"/>
            <a:ext cx="1118785" cy="1092499"/>
            <a:chOff x="0" y="0"/>
            <a:chExt cx="1263345" cy="1224136"/>
          </a:xfrm>
        </p:grpSpPr>
        <p:sp>
          <p:nvSpPr>
            <p:cNvPr id="24" name="椭圆 23"/>
            <p:cNvSpPr>
              <a:spLocks noChangeArrowheads="1"/>
            </p:cNvSpPr>
            <p:nvPr>
              <p:custDataLst>
                <p:tags r:id="rId20"/>
              </p:custDataLst>
            </p:nvPr>
          </p:nvSpPr>
          <p:spPr bwMode="auto">
            <a:xfrm>
              <a:off x="19605" y="0"/>
              <a:ext cx="1224136" cy="1224136"/>
            </a:xfrm>
            <a:prstGeom prst="ellipse">
              <a:avLst/>
            </a:prstGeom>
            <a:solidFill>
              <a:schemeClr val="tx1">
                <a:lumMod val="50000"/>
                <a:lumOff val="50000"/>
              </a:schemeClr>
            </a:solidFill>
            <a:ln w="5715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zh-CN" sz="21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宋体" panose="02010600030101010101" pitchFamily="2" charset="-122"/>
              </a:endParaRPr>
            </a:p>
          </p:txBody>
        </p:sp>
        <p:sp>
          <p:nvSpPr>
            <p:cNvPr id="25" name="文本框 29"/>
            <p:cNvSpPr>
              <a:spLocks noChangeArrowheads="1"/>
            </p:cNvSpPr>
            <p:nvPr>
              <p:custDataLst>
                <p:tags r:id="rId21"/>
              </p:custDataLst>
            </p:nvPr>
          </p:nvSpPr>
          <p:spPr bwMode="auto">
            <a:xfrm rot="20331793">
              <a:off x="0" y="370808"/>
              <a:ext cx="1263345" cy="463906"/>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marL="0" marR="0" lvl="0" indent="0" algn="ctr" defTabSz="1219200" rtl="0" eaLnBrk="1" fontAlgn="auto" latinLnBrk="0" hangingPunct="1">
                <a:lnSpc>
                  <a:spcPct val="100000"/>
                </a:lnSpc>
                <a:spcBef>
                  <a:spcPts val="0"/>
                </a:spcBef>
                <a:spcAft>
                  <a:spcPts val="0"/>
                </a:spcAft>
                <a:buClrTx/>
                <a:buSzTx/>
                <a:buFontTx/>
                <a:buNone/>
                <a:defRPr/>
              </a:pPr>
              <a:r>
                <a:rPr kumimoji="0" lang="en-US" altLang="zh-CN" sz="2100" b="0"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ea"/>
                </a:rPr>
                <a:t>4</a:t>
              </a:r>
              <a:endParaRPr kumimoji="0" lang="zh-CN" altLang="en-US" sz="2100" b="0"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ea"/>
              </a:endParaRPr>
            </a:p>
          </p:txBody>
        </p:sp>
      </p:grpSp>
      <p:sp>
        <p:nvSpPr>
          <p:cNvPr id="26" name="矩形 8"/>
          <p:cNvSpPr>
            <a:spLocks noChangeArrowheads="1"/>
          </p:cNvSpPr>
          <p:nvPr>
            <p:custDataLst>
              <p:tags r:id="rId9"/>
            </p:custDataLst>
          </p:nvPr>
        </p:nvSpPr>
        <p:spPr bwMode="auto">
          <a:xfrm>
            <a:off x="8361028" y="3228081"/>
            <a:ext cx="2653604" cy="918210"/>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1176" tIns="40587" rIns="81176" bIns="40587">
            <a:spAutoFit/>
          </a:bodyPr>
          <a:lstStyle/>
          <a:p>
            <a:pPr marL="0" marR="0" lvl="0" indent="0" algn="l" defTabSz="1219200"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5F5F5F"/>
                </a:solidFill>
                <a:effectLst/>
                <a:uLnTx/>
                <a:uFillTx/>
                <a:latin typeface="微软雅黑" panose="020B0503020204020204" pitchFamily="34" charset="-122"/>
                <a:ea typeface="微软雅黑" panose="020B0503020204020204" pitchFamily="34" charset="-122"/>
                <a:cs typeface="+mn-ea"/>
              </a:rPr>
              <a:t>处理并发队列：系统能够同时处理两个队列，确保服务流程不冲突，且高效运行。</a:t>
            </a:r>
          </a:p>
        </p:txBody>
      </p:sp>
      <p:grpSp>
        <p:nvGrpSpPr>
          <p:cNvPr id="30" name="Group 17"/>
          <p:cNvGrpSpPr/>
          <p:nvPr>
            <p:custDataLst>
              <p:tags r:id="rId10"/>
            </p:custDataLst>
          </p:nvPr>
        </p:nvGrpSpPr>
        <p:grpSpPr bwMode="auto">
          <a:xfrm>
            <a:off x="1653933" y="4477867"/>
            <a:ext cx="1120193" cy="1092499"/>
            <a:chOff x="0" y="0"/>
            <a:chExt cx="1265271" cy="1224136"/>
          </a:xfrm>
        </p:grpSpPr>
        <p:sp>
          <p:nvSpPr>
            <p:cNvPr id="31" name="椭圆 30"/>
            <p:cNvSpPr>
              <a:spLocks noChangeArrowheads="1"/>
            </p:cNvSpPr>
            <p:nvPr>
              <p:custDataLst>
                <p:tags r:id="rId18"/>
              </p:custDataLst>
            </p:nvPr>
          </p:nvSpPr>
          <p:spPr bwMode="auto">
            <a:xfrm>
              <a:off x="41135" y="0"/>
              <a:ext cx="1224136" cy="1224136"/>
            </a:xfrm>
            <a:prstGeom prst="ellipse">
              <a:avLst/>
            </a:prstGeom>
            <a:solidFill>
              <a:srgbClr val="990100"/>
            </a:solidFill>
            <a:ln w="5715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zh-CN" sz="21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宋体" panose="02010600030101010101" pitchFamily="2" charset="-122"/>
              </a:endParaRPr>
            </a:p>
          </p:txBody>
        </p:sp>
        <p:sp>
          <p:nvSpPr>
            <p:cNvPr id="32" name="文本框 34"/>
            <p:cNvSpPr>
              <a:spLocks noChangeArrowheads="1"/>
            </p:cNvSpPr>
            <p:nvPr>
              <p:custDataLst>
                <p:tags r:id="rId19"/>
              </p:custDataLst>
            </p:nvPr>
          </p:nvSpPr>
          <p:spPr bwMode="auto">
            <a:xfrm rot="20331793">
              <a:off x="0" y="379289"/>
              <a:ext cx="1263345" cy="463906"/>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marL="0" marR="0" lvl="0" indent="0" algn="ctr" defTabSz="1219200" rtl="0" eaLnBrk="1" fontAlgn="auto" latinLnBrk="0" hangingPunct="1">
                <a:lnSpc>
                  <a:spcPct val="100000"/>
                </a:lnSpc>
                <a:spcBef>
                  <a:spcPts val="0"/>
                </a:spcBef>
                <a:spcAft>
                  <a:spcPts val="0"/>
                </a:spcAft>
                <a:buClrTx/>
                <a:buSzTx/>
                <a:buFontTx/>
                <a:buNone/>
                <a:defRPr/>
              </a:pPr>
              <a:r>
                <a:rPr kumimoji="0" lang="en-US" altLang="zh-CN" sz="2100" b="0"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ea"/>
                </a:rPr>
                <a:t>5</a:t>
              </a:r>
              <a:endParaRPr kumimoji="0" lang="zh-CN" altLang="en-US" sz="2100" b="0"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ea"/>
              </a:endParaRPr>
            </a:p>
          </p:txBody>
        </p:sp>
      </p:grpSp>
      <p:sp>
        <p:nvSpPr>
          <p:cNvPr id="33" name="矩形 32"/>
          <p:cNvSpPr>
            <a:spLocks noChangeArrowheads="1"/>
          </p:cNvSpPr>
          <p:nvPr>
            <p:custDataLst>
              <p:tags r:id="rId11"/>
            </p:custDataLst>
          </p:nvPr>
        </p:nvSpPr>
        <p:spPr bwMode="auto">
          <a:xfrm>
            <a:off x="2941378" y="4462279"/>
            <a:ext cx="40760" cy="1125091"/>
          </a:xfrm>
          <a:prstGeom prst="rect">
            <a:avLst/>
          </a:prstGeom>
          <a:solidFill>
            <a:sysClr val="window" lastClr="FFFFFF">
              <a:lumMod val="50000"/>
            </a:sysClr>
          </a:solidFill>
          <a:ln w="3175">
            <a:solidFill>
              <a:sysClr val="window" lastClr="FFFFFF">
                <a:lumMod val="50000"/>
              </a:sysClr>
            </a:solidFill>
          </a:ln>
          <a:effectLst/>
        </p:spPr>
        <p:txBody>
          <a:bodyPr lIns="81176" tIns="40587" rIns="81176" bIns="40587"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zh-CN" sz="1355" b="0" i="0" u="none" strike="noStrike" kern="0" cap="none" spc="0" normalizeH="0" baseline="0" noProof="0">
              <a:ln>
                <a:noFill/>
              </a:ln>
              <a:solidFill>
                <a:srgbClr val="5F5F5F"/>
              </a:solidFill>
              <a:effectLst/>
              <a:uLnTx/>
              <a:uFillTx/>
              <a:latin typeface="微软雅黑" panose="020B0503020204020204" pitchFamily="34" charset="-122"/>
              <a:ea typeface="微软雅黑" panose="020B0503020204020204" pitchFamily="34" charset="-122"/>
              <a:cs typeface="+mn-ea"/>
              <a:sym typeface="宋体" panose="02010600030101010101" pitchFamily="2" charset="-122"/>
            </a:endParaRPr>
          </a:p>
        </p:txBody>
      </p:sp>
      <p:sp>
        <p:nvSpPr>
          <p:cNvPr id="34" name="矩形 8"/>
          <p:cNvSpPr>
            <a:spLocks noChangeArrowheads="1"/>
          </p:cNvSpPr>
          <p:nvPr>
            <p:custDataLst>
              <p:tags r:id="rId12"/>
            </p:custDataLst>
          </p:nvPr>
        </p:nvSpPr>
        <p:spPr bwMode="auto">
          <a:xfrm>
            <a:off x="3093175" y="4554383"/>
            <a:ext cx="2743556" cy="1198245"/>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1176" tIns="40587" rIns="81176" bIns="40587">
            <a:spAutoFit/>
          </a:bodyPr>
          <a:lstStyle/>
          <a:p>
            <a:pPr marL="0" marR="0" lvl="0" indent="0" algn="l" defTabSz="1219200"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5F5F5F"/>
                </a:solidFill>
                <a:effectLst/>
                <a:uLnTx/>
                <a:uFillTx/>
                <a:latin typeface="微软雅黑" panose="020B0503020204020204" pitchFamily="34" charset="-122"/>
                <a:ea typeface="微软雅黑" panose="020B0503020204020204" pitchFamily="34" charset="-122"/>
                <a:cs typeface="+mn-ea"/>
              </a:rPr>
              <a:t>新增的异常处理功能：处理因VIP客户加入或普通客户重排队造成的队列异常情况，保证服务流程的稳定性。</a:t>
            </a:r>
          </a:p>
        </p:txBody>
      </p:sp>
      <p:grpSp>
        <p:nvGrpSpPr>
          <p:cNvPr id="35" name="Group 22"/>
          <p:cNvGrpSpPr/>
          <p:nvPr>
            <p:custDataLst>
              <p:tags r:id="rId13"/>
            </p:custDataLst>
          </p:nvPr>
        </p:nvGrpSpPr>
        <p:grpSpPr bwMode="auto">
          <a:xfrm>
            <a:off x="5951984" y="1842265"/>
            <a:ext cx="1127220" cy="1092499"/>
            <a:chOff x="0" y="0"/>
            <a:chExt cx="1273406" cy="1224136"/>
          </a:xfrm>
        </p:grpSpPr>
        <p:sp>
          <p:nvSpPr>
            <p:cNvPr id="36" name="椭圆 35"/>
            <p:cNvSpPr>
              <a:spLocks noChangeArrowheads="1"/>
            </p:cNvSpPr>
            <p:nvPr>
              <p:custDataLst>
                <p:tags r:id="rId16"/>
              </p:custDataLst>
            </p:nvPr>
          </p:nvSpPr>
          <p:spPr bwMode="auto">
            <a:xfrm>
              <a:off x="49270" y="0"/>
              <a:ext cx="1224136" cy="1224136"/>
            </a:xfrm>
            <a:prstGeom prst="ellipse">
              <a:avLst/>
            </a:prstGeom>
            <a:solidFill>
              <a:schemeClr val="tx1">
                <a:lumMod val="50000"/>
                <a:lumOff val="50000"/>
              </a:schemeClr>
            </a:solidFill>
            <a:ln w="5715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zh-CN" sz="21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宋体" panose="02010600030101010101" pitchFamily="2" charset="-122"/>
              </a:endParaRPr>
            </a:p>
          </p:txBody>
        </p:sp>
        <p:sp>
          <p:nvSpPr>
            <p:cNvPr id="39" name="文本框 25"/>
            <p:cNvSpPr>
              <a:spLocks noChangeArrowheads="1"/>
            </p:cNvSpPr>
            <p:nvPr>
              <p:custDataLst>
                <p:tags r:id="rId17"/>
              </p:custDataLst>
            </p:nvPr>
          </p:nvSpPr>
          <p:spPr bwMode="auto">
            <a:xfrm rot="20331793">
              <a:off x="0" y="363730"/>
              <a:ext cx="1263344" cy="463906"/>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marL="0" marR="0" lvl="0" indent="0" algn="ctr" defTabSz="1219200" rtl="0" eaLnBrk="1" fontAlgn="auto" latinLnBrk="0" hangingPunct="1">
                <a:lnSpc>
                  <a:spcPct val="100000"/>
                </a:lnSpc>
                <a:spcBef>
                  <a:spcPts val="0"/>
                </a:spcBef>
                <a:spcAft>
                  <a:spcPts val="0"/>
                </a:spcAft>
                <a:buClrTx/>
                <a:buSzTx/>
                <a:buFontTx/>
                <a:buNone/>
                <a:defRPr/>
              </a:pPr>
              <a:r>
                <a:rPr kumimoji="0" lang="en-US" altLang="zh-CN" sz="2100" b="0"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ea"/>
                </a:rPr>
                <a:t>2</a:t>
              </a:r>
              <a:endParaRPr kumimoji="0" lang="zh-CN" altLang="en-US" sz="2100" b="0"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ea"/>
              </a:endParaRPr>
            </a:p>
          </p:txBody>
        </p:sp>
      </p:grpSp>
      <p:sp>
        <p:nvSpPr>
          <p:cNvPr id="40" name="矩形 39"/>
          <p:cNvSpPr>
            <a:spLocks noChangeArrowheads="1"/>
          </p:cNvSpPr>
          <p:nvPr>
            <p:custDataLst>
              <p:tags r:id="rId14"/>
            </p:custDataLst>
          </p:nvPr>
        </p:nvSpPr>
        <p:spPr bwMode="auto">
          <a:xfrm>
            <a:off x="7253484" y="1826677"/>
            <a:ext cx="40760" cy="1125091"/>
          </a:xfrm>
          <a:prstGeom prst="rect">
            <a:avLst/>
          </a:prstGeom>
          <a:solidFill>
            <a:sysClr val="window" lastClr="FFFFFF">
              <a:lumMod val="50000"/>
            </a:sysClr>
          </a:solidFill>
          <a:ln w="3175">
            <a:solidFill>
              <a:sysClr val="window" lastClr="FFFFFF">
                <a:lumMod val="50000"/>
              </a:sysClr>
            </a:solidFill>
          </a:ln>
          <a:effectLst/>
        </p:spPr>
        <p:txBody>
          <a:bodyPr lIns="81176" tIns="40587" rIns="81176" bIns="40587"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zh-CN" sz="1355" b="0" i="0" u="none" strike="noStrike" kern="0" cap="none" spc="0" normalizeH="0" baseline="0" noProof="0">
              <a:ln>
                <a:noFill/>
              </a:ln>
              <a:solidFill>
                <a:srgbClr val="5F5F5F"/>
              </a:solidFill>
              <a:effectLst/>
              <a:uLnTx/>
              <a:uFillTx/>
              <a:latin typeface="微软雅黑" panose="020B0503020204020204" pitchFamily="34" charset="-122"/>
              <a:ea typeface="微软雅黑" panose="020B0503020204020204" pitchFamily="34" charset="-122"/>
              <a:cs typeface="+mn-ea"/>
              <a:sym typeface="宋体" panose="02010600030101010101" pitchFamily="2" charset="-122"/>
            </a:endParaRPr>
          </a:p>
        </p:txBody>
      </p:sp>
      <p:sp>
        <p:nvSpPr>
          <p:cNvPr id="41" name="矩形 8"/>
          <p:cNvSpPr>
            <a:spLocks noChangeArrowheads="1"/>
          </p:cNvSpPr>
          <p:nvPr>
            <p:custDataLst>
              <p:tags r:id="rId15"/>
            </p:custDataLst>
          </p:nvPr>
        </p:nvSpPr>
        <p:spPr bwMode="auto">
          <a:xfrm>
            <a:off x="7468529" y="1918781"/>
            <a:ext cx="3354953" cy="918210"/>
          </a:xfrm>
          <a:prstGeom prst="rect">
            <a:avLst/>
          </a:prstGeom>
          <a:noFill/>
          <a:ln>
            <a:noFill/>
          </a:ln>
          <a:effectLst/>
          <a:extLst>
            <a:ext uri="{909E8E84-426E-40DD-AFC4-6F175D3DCCD1}">
              <a14:hiddenFill xmlns:a14="http://schemas.microsoft.com/office/drawing/2010/main">
                <a:solidFill>
                  <a:srgbClr val="00B0F0"/>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1176" tIns="40587" rIns="81176" bIns="40587">
            <a:spAutoFit/>
          </a:bodyPr>
          <a:lstStyle/>
          <a:p>
            <a:pPr marL="0" marR="0" lvl="0" indent="0" algn="l" defTabSz="1219200"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rgbClr val="5F5F5F"/>
                </a:solidFill>
                <a:effectLst/>
                <a:uLnTx/>
                <a:uFillTx/>
                <a:latin typeface="微软雅黑" panose="020B0503020204020204" pitchFamily="34" charset="-122"/>
                <a:ea typeface="微软雅黑" panose="020B0503020204020204" pitchFamily="34" charset="-122"/>
                <a:cs typeface="+mn-ea"/>
              </a:rPr>
              <a:t>新增叫号功能：通过增加叫号功能，可以让系统在VIP客户全部处理完后，继续处理普通客户，保证服务的顺序合理。</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t="11014" b="11014"/>
          <a:stretch>
            <a:fillRect/>
          </a:stretch>
        </p:blipFill>
        <p:spPr>
          <a:xfrm>
            <a:off x="0" y="0"/>
            <a:ext cx="12191999" cy="3911141"/>
          </a:xfrm>
          <a:prstGeom prst="rect">
            <a:avLst/>
          </a:prstGeom>
        </p:spPr>
      </p:pic>
      <p:sp>
        <p:nvSpPr>
          <p:cNvPr id="6" name="文本占位符 12"/>
          <p:cNvSpPr txBox="1"/>
          <p:nvPr/>
        </p:nvSpPr>
        <p:spPr>
          <a:xfrm>
            <a:off x="1365587" y="4211122"/>
            <a:ext cx="2282014" cy="2646878"/>
          </a:xfrm>
          <a:prstGeom prst="rect">
            <a:avLst/>
          </a:prstGeom>
        </p:spPr>
        <p:txBody>
          <a:bodyPr vert="horz" wrap="none" lIns="0" tIns="0" rIns="0" bIns="0" rtlCol="0" anchor="ctr" anchorCtr="0">
            <a:noAutofit/>
          </a:bodyPr>
          <a:lstStyle>
            <a:lvl1pPr marL="0" indent="0" algn="l" defTabSz="914400" rtl="0" eaLnBrk="1" latinLnBrk="0" hangingPunct="1">
              <a:lnSpc>
                <a:spcPct val="90000"/>
              </a:lnSpc>
              <a:spcBef>
                <a:spcPts val="1000"/>
              </a:spcBef>
              <a:buFont typeface="Arial" panose="020B0604020202020204" pitchFamily="34" charset="0"/>
              <a:buNone/>
              <a:defRPr lang="en-US" altLang="zh-CN" sz="16600" b="1" kern="1200" spc="0" baseline="0" dirty="0">
                <a:ln w="19050">
                  <a:gradFill>
                    <a:gsLst>
                      <a:gs pos="23000">
                        <a:schemeClr val="bg1"/>
                      </a:gs>
                      <a:gs pos="56000">
                        <a:schemeClr val="bg1">
                          <a:alpha val="0"/>
                        </a:schemeClr>
                      </a:gs>
                      <a:gs pos="100000">
                        <a:schemeClr val="bg1">
                          <a:alpha val="0"/>
                        </a:schemeClr>
                      </a:gs>
                    </a:gsLst>
                    <a:lin ang="5400000" scaled="1"/>
                  </a:gradFill>
                </a:ln>
                <a:gradFill>
                  <a:gsLst>
                    <a:gs pos="0">
                      <a:schemeClr val="accent1"/>
                    </a:gs>
                    <a:gs pos="100000">
                      <a:schemeClr val="accent1">
                        <a:lumMod val="75000"/>
                      </a:schemeClr>
                    </a:gs>
                  </a:gsLst>
                  <a:lin ang="5400000" scaled="1"/>
                </a:gradFill>
                <a:effectLst>
                  <a:outerShdw blurRad="50800" dist="38100" dir="2700000" algn="tl" rotWithShape="0">
                    <a:prstClr val="black">
                      <a:alpha val="40000"/>
                    </a:prstClr>
                  </a:outerShdw>
                </a:effectLst>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16600" b="1" i="0" u="none" strike="noStrike" kern="1200" cap="none" spc="0" normalizeH="0" baseline="0" noProof="0" dirty="0">
                <a:ln w="19050">
                  <a:gradFill>
                    <a:gsLst>
                      <a:gs pos="23000">
                        <a:prstClr val="white"/>
                      </a:gs>
                      <a:gs pos="56000">
                        <a:prstClr val="white">
                          <a:alpha val="0"/>
                        </a:prstClr>
                      </a:gs>
                      <a:gs pos="100000">
                        <a:prstClr val="white">
                          <a:alpha val="0"/>
                        </a:prstClr>
                      </a:gs>
                    </a:gsLst>
                    <a:lin ang="5400000" scaled="1"/>
                  </a:gradFill>
                </a:ln>
                <a:solidFill>
                  <a:srgbClr val="990100"/>
                </a:solidFill>
                <a:effectLst>
                  <a:outerShdw blurRad="50800" dist="38100" dir="2700000" algn="tl" rotWithShape="0">
                    <a:prstClr val="black">
                      <a:alpha val="40000"/>
                    </a:prstClr>
                  </a:outerShdw>
                </a:effectLst>
                <a:uLnTx/>
                <a:uFillTx/>
                <a:latin typeface="Arial Black" panose="020B0A04020102020204" pitchFamily="34" charset="0"/>
                <a:ea typeface="微软雅黑" panose="020B0503020204020204" pitchFamily="34" charset="-122"/>
                <a:cs typeface="+mn-ea"/>
                <a:sym typeface="+mn-lt"/>
              </a:rPr>
              <a:t>02</a:t>
            </a:r>
          </a:p>
        </p:txBody>
      </p:sp>
      <p:sp>
        <p:nvSpPr>
          <p:cNvPr id="8" name="矩形 7"/>
          <p:cNvSpPr/>
          <p:nvPr/>
        </p:nvSpPr>
        <p:spPr>
          <a:xfrm>
            <a:off x="-1" y="3792511"/>
            <a:ext cx="12191999" cy="167663"/>
          </a:xfrm>
          <a:prstGeom prst="rect">
            <a:avLst/>
          </a:prstGeom>
          <a:solidFill>
            <a:srgbClr val="990100"/>
          </a:solidFill>
          <a:ln>
            <a:solidFill>
              <a:srgbClr val="990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0" name="文本占位符 3"/>
          <p:cNvSpPr txBox="1"/>
          <p:nvPr/>
        </p:nvSpPr>
        <p:spPr>
          <a:xfrm>
            <a:off x="4293870" y="4745990"/>
            <a:ext cx="7258050" cy="920750"/>
          </a:xfrm>
          <a:prstGeom prst="rect">
            <a:avLst/>
          </a:prstGeom>
          <a:noFill/>
        </p:spPr>
        <p:txBody>
          <a:bodyPr vert="horz" wrap="square" lIns="91413" tIns="45706" rIns="91413" bIns="45706" rtlCol="0">
            <a:sp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6000" b="1" kern="1200" dirty="0" smtClean="0">
                <a:solidFill>
                  <a:srgbClr val="0C98FA"/>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6000" b="1" i="0" u="none" strike="noStrike" kern="1200" cap="none" spc="0" normalizeH="0" baseline="0" noProof="0" dirty="0">
                <a:ln>
                  <a:noFill/>
                </a:ln>
                <a:solidFill>
                  <a:srgbClr val="990100"/>
                </a:solidFill>
                <a:effectLst/>
                <a:uLnTx/>
                <a:uFillTx/>
                <a:latin typeface="微软雅黑" panose="020B0503020204020204" pitchFamily="34" charset="-122"/>
                <a:ea typeface="微软雅黑" panose="020B0503020204020204" pitchFamily="34" charset="-122"/>
                <a:cs typeface="+mn-cs"/>
              </a:rPr>
              <a:t>数据结构</a:t>
            </a:r>
          </a:p>
        </p:txBody>
      </p:sp>
      <p:cxnSp>
        <p:nvCxnSpPr>
          <p:cNvPr id="14" name="直接连接符 13"/>
          <p:cNvCxnSpPr/>
          <p:nvPr/>
        </p:nvCxnSpPr>
        <p:spPr>
          <a:xfrm>
            <a:off x="4467069" y="5722160"/>
            <a:ext cx="6086006" cy="0"/>
          </a:xfrm>
          <a:prstGeom prst="line">
            <a:avLst/>
          </a:prstGeom>
          <a:ln>
            <a:solidFill>
              <a:srgbClr val="9901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4" cstate="print">
            <a:extLst>
              <a:ext uri="{28A0092B-C50C-407E-A947-70E740481C1C}">
                <a14:useLocalDpi xmlns:a14="http://schemas.microsoft.com/office/drawing/2010/main" val="0"/>
              </a:ext>
            </a:extLst>
          </a:blip>
          <a:stretch>
            <a:fillRect/>
          </a:stretch>
        </p:blipFill>
        <p:spPr>
          <a:xfrm>
            <a:off x="5249059" y="1069521"/>
            <a:ext cx="5279373" cy="5275305"/>
          </a:xfrm>
          <a:prstGeom prst="rect">
            <a:avLst/>
          </a:prstGeom>
        </p:spPr>
      </p:pic>
      <p:grpSp>
        <p:nvGrpSpPr>
          <p:cNvPr id="27" name="组合 26"/>
          <p:cNvGrpSpPr/>
          <p:nvPr/>
        </p:nvGrpSpPr>
        <p:grpSpPr>
          <a:xfrm>
            <a:off x="440610" y="190546"/>
            <a:ext cx="2474236" cy="632522"/>
            <a:chOff x="513139" y="331796"/>
            <a:chExt cx="2474236" cy="632522"/>
          </a:xfrm>
        </p:grpSpPr>
        <p:sp>
          <p:nvSpPr>
            <p:cNvPr id="28" name="文本框 27"/>
            <p:cNvSpPr txBox="1"/>
            <p:nvPr/>
          </p:nvSpPr>
          <p:spPr>
            <a:xfrm>
              <a:off x="1178895" y="380753"/>
              <a:ext cx="1808480" cy="583565"/>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200" b="1" i="0" u="none" strike="noStrike" kern="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数据结构</a:t>
              </a:r>
            </a:p>
          </p:txBody>
        </p:sp>
        <p:grpSp>
          <p:nvGrpSpPr>
            <p:cNvPr id="29" name="组合 28"/>
            <p:cNvGrpSpPr/>
            <p:nvPr/>
          </p:nvGrpSpPr>
          <p:grpSpPr>
            <a:xfrm>
              <a:off x="513139" y="331796"/>
              <a:ext cx="604048" cy="604048"/>
              <a:chOff x="514213" y="245544"/>
              <a:chExt cx="604048" cy="604048"/>
            </a:xfrm>
          </p:grpSpPr>
          <p:sp>
            <p:nvSpPr>
              <p:cNvPr id="37" name="矩形 36"/>
              <p:cNvSpPr/>
              <p:nvPr/>
            </p:nvSpPr>
            <p:spPr>
              <a:xfrm>
                <a:off x="514213" y="245544"/>
                <a:ext cx="451648" cy="451648"/>
              </a:xfrm>
              <a:prstGeom prst="rect">
                <a:avLst/>
              </a:prstGeom>
              <a:solidFill>
                <a:srgbClr val="99010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8" name="矩形 37"/>
              <p:cNvSpPr/>
              <p:nvPr/>
            </p:nvSpPr>
            <p:spPr>
              <a:xfrm>
                <a:off x="666613" y="397944"/>
                <a:ext cx="451648" cy="451648"/>
              </a:xfrm>
              <a:prstGeom prst="rect">
                <a:avLst/>
              </a:prstGeom>
              <a:solidFill>
                <a:srgbClr val="9901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grpSp>
      <p:pic>
        <p:nvPicPr>
          <p:cNvPr id="34" name="图片 33"/>
          <p:cNvPicPr>
            <a:picLocks noChangeAspect="1"/>
          </p:cNvPicPr>
          <p:nvPr/>
        </p:nvPicPr>
        <p:blipFill>
          <a:blip r:embed="rId5"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440610" y="6437764"/>
            <a:ext cx="1199167" cy="288377"/>
          </a:xfrm>
          <a:prstGeom prst="rect">
            <a:avLst/>
          </a:prstGeom>
        </p:spPr>
      </p:pic>
      <p:grpSp>
        <p:nvGrpSpPr>
          <p:cNvPr id="35" name="组合 34"/>
          <p:cNvGrpSpPr/>
          <p:nvPr/>
        </p:nvGrpSpPr>
        <p:grpSpPr>
          <a:xfrm>
            <a:off x="9272989" y="190546"/>
            <a:ext cx="2545960" cy="731020"/>
            <a:chOff x="9488724" y="3354030"/>
            <a:chExt cx="2545960" cy="731020"/>
          </a:xfrm>
        </p:grpSpPr>
        <p:pic>
          <p:nvPicPr>
            <p:cNvPr id="36" name="图片 35"/>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a:xfrm>
              <a:off x="9488724" y="3354030"/>
              <a:ext cx="731583" cy="731020"/>
            </a:xfrm>
            <a:prstGeom prst="rect">
              <a:avLst/>
            </a:prstGeom>
          </p:spPr>
        </p:pic>
        <p:pic>
          <p:nvPicPr>
            <p:cNvPr id="39" name="图片 38"/>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a:xfrm>
              <a:off x="10327902" y="3370713"/>
              <a:ext cx="1643775" cy="512858"/>
            </a:xfrm>
            <a:prstGeom prst="rect">
              <a:avLst/>
            </a:prstGeom>
          </p:spPr>
        </p:pic>
        <p:sp>
          <p:nvSpPr>
            <p:cNvPr id="40" name="文本框 39"/>
            <p:cNvSpPr txBox="1"/>
            <p:nvPr/>
          </p:nvSpPr>
          <p:spPr>
            <a:xfrm>
              <a:off x="10219659" y="3839761"/>
              <a:ext cx="1815025" cy="230832"/>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900" b="1" spc="200" dirty="0">
                  <a:latin typeface="Calibri Light" panose="020F0302020204030204" pitchFamily="34" charset="0"/>
                  <a:ea typeface="思源黑体 CN Light"/>
                  <a:cs typeface="Segoe UI Light" panose="020B0502040204020203" pitchFamily="34" charset="0"/>
                </a:rPr>
                <a:t>TONGJI UNIVERSITY</a:t>
              </a:r>
            </a:p>
          </p:txBody>
        </p:sp>
      </p:grpSp>
      <p:pic>
        <p:nvPicPr>
          <p:cNvPr id="14" name="图片 13"/>
          <p:cNvPicPr>
            <a:picLocks noChangeAspect="1"/>
          </p:cNvPicPr>
          <p:nvPr/>
        </p:nvPicPr>
        <p:blipFill>
          <a:blip r:embed="rId8"/>
          <a:stretch>
            <a:fillRect/>
          </a:stretch>
        </p:blipFill>
        <p:spPr>
          <a:xfrm>
            <a:off x="0" y="2309974"/>
            <a:ext cx="12192000" cy="223805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DljYzUzMWQ4OWI0YzBkYjYzMDRhZTY5ZjZkYmFmYTgi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415.3783464566929,&quot;left&quot;:130.9896062992126,&quot;top&quot;:84.21425196850393,&quot;width&quot;:698.0207874015747}"/>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415.3783464566929,&quot;left&quot;:130.9896062992126,&quot;top&quot;:84.21425196850393,&quot;width&quot;:698.0207874015747}"/>
</p:tagLst>
</file>

<file path=ppt/tags/tag2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454.13700787401575,&quot;width&quot;:1888.451968503937}"/>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366.71220472440945,&quot;left&quot;:17.35,&quot;top&quot;:128.65,&quot;width&quot;:990.2919685039371}"/>
</p:tagLst>
</file>

<file path=ppt/tags/tag31.xml><?xml version="1.0" encoding="utf-8"?>
<p:tagLst xmlns:a="http://schemas.openxmlformats.org/drawingml/2006/main" xmlns:r="http://schemas.openxmlformats.org/officeDocument/2006/relationships" xmlns:p="http://schemas.openxmlformats.org/presentationml/2006/main">
  <p:tag name="TABLE_ENDDRAG_ORIGIN_RECT" val="822*248"/>
  <p:tag name="TABLE_ENDDRAG_RECT" val="46*86*822*248"/>
</p:tagLst>
</file>

<file path=ppt/tags/tag3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151.2125984251968,&quot;width&quot;:1152.099212598425}"/>
</p:tagLst>
</file>

<file path=ppt/tags/tag33.xml><?xml version="1.0" encoding="utf-8"?>
<p:tagLst xmlns:a="http://schemas.openxmlformats.org/drawingml/2006/main" xmlns:r="http://schemas.openxmlformats.org/officeDocument/2006/relationships" xmlns:p="http://schemas.openxmlformats.org/presentationml/2006/main">
  <p:tag name="TABLE_ENDDRAG_ORIGIN_RECT" val="738*395"/>
  <p:tag name="TABLE_ENDDRAG_RECT" val="82*82*738*395"/>
</p:tagLst>
</file>

<file path=ppt/tags/tag34.xml><?xml version="1.0" encoding="utf-8"?>
<p:tagLst xmlns:a="http://schemas.openxmlformats.org/drawingml/2006/main" xmlns:r="http://schemas.openxmlformats.org/officeDocument/2006/relationships" xmlns:p="http://schemas.openxmlformats.org/presentationml/2006/main">
  <p:tag name="TABLE_ENDDRAG_ORIGIN_RECT" val="888*252"/>
  <p:tag name="TABLE_ENDDRAG_RECT" val="36*136*888*253"/>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45.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48.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49.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50.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51.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52.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53.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54.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55.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56.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57.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58.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59.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60.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61.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62.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63.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64.xml><?xml version="1.0" encoding="utf-8"?>
<p:tagLst xmlns:a="http://schemas.openxmlformats.org/drawingml/2006/main" xmlns:r="http://schemas.openxmlformats.org/officeDocument/2006/relationships" xmlns:p="http://schemas.openxmlformats.org/presentationml/2006/main">
  <p:tag name="KSO_WM_DIAGRAM_VIRTUALLY_FRAME" val="{&quot;height&quot;:441.03614173228345,&quot;left&quot;:107.87,&quot;top&quot;:67.24976377952753,&quot;width&quot;:834.6592125984253}"/>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309.13,&quot;left&quot;:129.01346456692914,&quot;top&quot;:143.8328346456693,&quot;width&quot;:738.2803937007873}"/>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一PPT，www.1ppt.com">
  <a:themeElements>
    <a:clrScheme name="自定义 2">
      <a:dk1>
        <a:sysClr val="windowText" lastClr="000000"/>
      </a:dk1>
      <a:lt1>
        <a:sysClr val="window" lastClr="FFFFFF"/>
      </a:lt1>
      <a:dk2>
        <a:srgbClr val="3F3F3F"/>
      </a:dk2>
      <a:lt2>
        <a:srgbClr val="E3DED1"/>
      </a:lt2>
      <a:accent1>
        <a:srgbClr val="005825"/>
      </a:accent1>
      <a:accent2>
        <a:srgbClr val="7F7F7F"/>
      </a:accent2>
      <a:accent3>
        <a:srgbClr val="414456"/>
      </a:accent3>
      <a:accent4>
        <a:srgbClr val="444455"/>
      </a:accent4>
      <a:accent5>
        <a:srgbClr val="444455"/>
      </a:accent5>
      <a:accent6>
        <a:srgbClr val="7F7F7F"/>
      </a:accent6>
      <a:hlink>
        <a:srgbClr val="002060"/>
      </a:hlink>
      <a:folHlink>
        <a:srgbClr val="B26B02"/>
      </a:folHlink>
    </a:clrScheme>
    <a:fontScheme name="自定义 1">
      <a:majorFont>
        <a:latin typeface="Arial Black"/>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anose="020B0604020202020204" pitchFamily="34" charset="0"/>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1541</Words>
  <Application>Microsoft Office PowerPoint</Application>
  <PresentationFormat>宽屏</PresentationFormat>
  <Paragraphs>213</Paragraphs>
  <Slides>23</Slides>
  <Notes>15</Notes>
  <HiddenSlides>0</HiddenSlides>
  <MMClips>0</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23</vt:i4>
      </vt:variant>
    </vt:vector>
  </HeadingPairs>
  <TitlesOfParts>
    <vt:vector size="39" baseType="lpstr">
      <vt:lpstr>Source Han Serif SC</vt:lpstr>
      <vt:lpstr>等线</vt:lpstr>
      <vt:lpstr>等线 Light</vt:lpstr>
      <vt:lpstr>华文楷体</vt:lpstr>
      <vt:lpstr>微软雅黑</vt:lpstr>
      <vt:lpstr>幼圆</vt:lpstr>
      <vt:lpstr>Arial</vt:lpstr>
      <vt:lpstr>Arial Black</vt:lpstr>
      <vt:lpstr>Calibri</vt:lpstr>
      <vt:lpstr>Calibri Light</vt:lpstr>
      <vt:lpstr>Impact</vt:lpstr>
      <vt:lpstr>Wingdings</vt:lpstr>
      <vt:lpstr>Wingdings 2</vt:lpstr>
      <vt:lpstr>1_Office 主题​​</vt:lpstr>
      <vt:lpstr>第一PPT，www.1ppt.com</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ASUS</dc:creator>
  <cp:lastModifiedBy>嘉麟 张</cp:lastModifiedBy>
  <cp:revision>35</cp:revision>
  <dcterms:created xsi:type="dcterms:W3CDTF">2020-12-04T11:45:00Z</dcterms:created>
  <dcterms:modified xsi:type="dcterms:W3CDTF">2024-10-22T11:13:30Z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47F686CC15F84C75A744382760BD1651_12</vt:lpwstr>
  </property>
  <property fmtid="{D5CDD505-2E9C-101B-9397-08002B2CF9AE}" pid="3" name="KSOProductBuildVer">
    <vt:lpwstr>2052-12.1.0.18608</vt:lpwstr>
  </property>
</Properties>
</file>

<file path=docProps/thumbnail.jpeg>
</file>